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46"/>
  </p:notesMasterIdLst>
  <p:sldIdLst>
    <p:sldId id="461" r:id="rId3"/>
    <p:sldId id="490" r:id="rId4"/>
    <p:sldId id="749" r:id="rId5"/>
    <p:sldId id="750" r:id="rId6"/>
    <p:sldId id="774" r:id="rId7"/>
    <p:sldId id="757" r:id="rId8"/>
    <p:sldId id="758" r:id="rId9"/>
    <p:sldId id="759" r:id="rId10"/>
    <p:sldId id="760" r:id="rId11"/>
    <p:sldId id="761" r:id="rId12"/>
    <p:sldId id="755" r:id="rId13"/>
    <p:sldId id="756" r:id="rId14"/>
    <p:sldId id="754" r:id="rId15"/>
    <p:sldId id="752" r:id="rId16"/>
    <p:sldId id="753" r:id="rId17"/>
    <p:sldId id="762" r:id="rId18"/>
    <p:sldId id="763" r:id="rId19"/>
    <p:sldId id="789" r:id="rId20"/>
    <p:sldId id="770" r:id="rId21"/>
    <p:sldId id="771" r:id="rId22"/>
    <p:sldId id="772" r:id="rId23"/>
    <p:sldId id="773" r:id="rId24"/>
    <p:sldId id="764" r:id="rId25"/>
    <p:sldId id="765" r:id="rId26"/>
    <p:sldId id="766" r:id="rId27"/>
    <p:sldId id="767" r:id="rId28"/>
    <p:sldId id="768" r:id="rId29"/>
    <p:sldId id="769" r:id="rId30"/>
    <p:sldId id="775" r:id="rId31"/>
    <p:sldId id="776" r:id="rId32"/>
    <p:sldId id="777" r:id="rId33"/>
    <p:sldId id="788" r:id="rId34"/>
    <p:sldId id="778" r:id="rId35"/>
    <p:sldId id="779" r:id="rId36"/>
    <p:sldId id="781" r:id="rId37"/>
    <p:sldId id="784" r:id="rId38"/>
    <p:sldId id="785" r:id="rId39"/>
    <p:sldId id="786" r:id="rId40"/>
    <p:sldId id="787" r:id="rId41"/>
    <p:sldId id="782" r:id="rId42"/>
    <p:sldId id="783" r:id="rId43"/>
    <p:sldId id="790" r:id="rId44"/>
    <p:sldId id="265" r:id="rId45"/>
  </p:sldIdLst>
  <p:sldSz cx="9144000" cy="6858000" type="screen4x3"/>
  <p:notesSz cx="7102475" cy="9388475"/>
  <p:defaultTextStyle>
    <a:defPPr>
      <a:defRPr lang="en-US"/>
    </a:defPPr>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E6CA76-BFB2-4B45-94C8-025374A2478A}" v="6" dt="2022-04-07T21:14:41.5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65" autoAdjust="0"/>
    <p:restoredTop sz="94238" autoAdjust="0"/>
  </p:normalViewPr>
  <p:slideViewPr>
    <p:cSldViewPr>
      <p:cViewPr varScale="1">
        <p:scale>
          <a:sx n="68" d="100"/>
          <a:sy n="68" d="100"/>
        </p:scale>
        <p:origin x="1476" y="60"/>
      </p:cViewPr>
      <p:guideLst>
        <p:guide orient="horz" pos="2160"/>
        <p:guide pos="2880"/>
      </p:guideLst>
    </p:cSldViewPr>
  </p:slideViewPr>
  <p:outlineViewPr>
    <p:cViewPr>
      <p:scale>
        <a:sx n="33" d="100"/>
        <a:sy n="33" d="100"/>
      </p:scale>
      <p:origin x="0" y="-54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59" d="100"/>
          <a:sy n="59" d="100"/>
        </p:scale>
        <p:origin x="300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596203C1-616A-4651-A577-7BA09B384D13}" type="datetimeFigureOut">
              <a:rPr lang="en-US" smtClean="0"/>
              <a:pPr/>
              <a:t>4/3/2022</a:t>
            </a:fld>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07B8B279-4079-43B3-8013-D8D81AB870A7}" type="slidenum">
              <a:rPr lang="en-US" smtClean="0"/>
              <a:pPr/>
              <a:t>‹#›</a:t>
            </a:fld>
            <a:endParaRPr lang="en-US" dirty="0"/>
          </a:p>
        </p:txBody>
      </p:sp>
    </p:spTree>
    <p:extLst>
      <p:ext uri="{BB962C8B-B14F-4D97-AF65-F5344CB8AC3E}">
        <p14:creationId xmlns:p14="http://schemas.microsoft.com/office/powerpoint/2010/main" val="2332734867"/>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B8B279-4079-43B3-8013-D8D81AB870A7}" type="slidenum">
              <a:rPr lang="en-US" smtClean="0"/>
              <a:pPr/>
              <a:t>1</a:t>
            </a:fld>
            <a:endParaRPr lang="en-US" dirty="0"/>
          </a:p>
        </p:txBody>
      </p:sp>
    </p:spTree>
    <p:extLst>
      <p:ext uri="{BB962C8B-B14F-4D97-AF65-F5344CB8AC3E}">
        <p14:creationId xmlns:p14="http://schemas.microsoft.com/office/powerpoint/2010/main" val="3082624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B8B279-4079-43B3-8013-D8D81AB870A7}" type="slidenum">
              <a:rPr lang="en-US" smtClean="0"/>
              <a:pPr/>
              <a:t>43</a:t>
            </a:fld>
            <a:endParaRPr lang="en-US" dirty="0"/>
          </a:p>
        </p:txBody>
      </p:sp>
    </p:spTree>
    <p:extLst>
      <p:ext uri="{BB962C8B-B14F-4D97-AF65-F5344CB8AC3E}">
        <p14:creationId xmlns:p14="http://schemas.microsoft.com/office/powerpoint/2010/main" val="495451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ounded Rectangle 13"/>
          <p:cNvSpPr/>
          <p:nvPr/>
        </p:nvSpPr>
        <p:spPr>
          <a:xfrm>
            <a:off x="320045" y="6060478"/>
            <a:ext cx="8503920" cy="457200"/>
          </a:xfrm>
          <a:prstGeom prst="roundRect">
            <a:avLst>
              <a:gd name="adj" fmla="val 33334"/>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8500" cap="rnd" cmpd="sng" algn="ctr">
            <a:solidFill>
              <a:srgbClr val="302F2C">
                <a:tint val="100000"/>
                <a:satMod val="120000"/>
                <a:alpha val="37000"/>
              </a:srgbClr>
            </a:solidFill>
            <a:prstDash val="solid"/>
          </a:ln>
          <a:effectLst>
            <a:outerShdw blurRad="76200" dist="50800" dir="5400000" algn="tl">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8500" cap="rnd" cmpd="sng" algn="ctr">
            <a:solidFill>
              <a:srgbClr val="302F2C">
                <a:tint val="100000"/>
                <a:satMod val="120000"/>
                <a:alpha val="37000"/>
              </a:srgb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2">
                  <a:shade val="48000"/>
                  <a:satMod val="150000"/>
                </a:schemeClr>
              </a:gs>
              <a:gs pos="55000">
                <a:schemeClr val="bg2">
                  <a:shade val="20000"/>
                  <a:satMod val="100000"/>
                </a:schemeClr>
              </a:gs>
              <a:gs pos="100000">
                <a:schemeClr val="bg2">
                  <a:shade val="5000"/>
                  <a:satMod val="100000"/>
                </a:schemeClr>
              </a:gs>
            </a:gsLst>
            <a:path path="circle">
              <a:fillToRect l="100000" t="400000" r="100000" b="100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5" name="Title 4"/>
          <p:cNvSpPr>
            <a:spLocks noGrp="1"/>
          </p:cNvSpPr>
          <p:nvPr>
            <p:ph type="ctrTitle"/>
          </p:nvPr>
        </p:nvSpPr>
        <p:spPr>
          <a:xfrm>
            <a:off x="722376" y="1855376"/>
            <a:ext cx="7772400" cy="1828800"/>
          </a:xfrm>
        </p:spPr>
        <p:txBody>
          <a:bodyPr lIns="45720" rIns="45720" bIns="45720"/>
          <a:lstStyle>
            <a:lvl1pPr algn="r">
              <a:defRPr sz="4500" b="1">
                <a:solidFill>
                  <a:schemeClr val="accent1">
                    <a:tint val="88000"/>
                    <a:satMod val="150000"/>
                  </a:schemeClr>
                </a:solidFill>
                <a:effectLst>
                  <a:outerShdw blurRad="15000" dist="13000" dir="5400000" algn="tl" rotWithShape="0">
                    <a:srgbClr val="000000">
                      <a:alpha val="40000"/>
                    </a:srgbClr>
                  </a:outerShdw>
                </a:effectLst>
              </a:defRPr>
            </a:lvl1pPr>
          </a:lstStyle>
          <a:p>
            <a:r>
              <a:rPr lang="en-US"/>
              <a:t>Click to edit Master title style</a:t>
            </a:r>
            <a:endParaRPr lang="en-US" dirty="0"/>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9" name="Date Placeholder 18"/>
          <p:cNvSpPr>
            <a:spLocks noGrp="1"/>
          </p:cNvSpPr>
          <p:nvPr>
            <p:ph type="dt" sz="half" idx="10"/>
          </p:nvPr>
        </p:nvSpPr>
        <p:spPr/>
        <p:txBody>
          <a:bodyPr/>
          <a:lstStyle/>
          <a:p>
            <a:fld id="{633EFA78-DE0E-433D-8CFA-D9FBF0D95DCD}" type="datetime1">
              <a:rPr lang="en-US" smtClean="0"/>
              <a:pPr/>
              <a:t>4/3/2022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E7F13AF2-DCC4-4842-96BC-1B9869901C3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92624"/>
            <a:ext cx="8183880" cy="1051560"/>
          </a:xfrm>
        </p:spPr>
        <p:txBody>
          <a:bodyPr/>
          <a:lstStyle/>
          <a:p>
            <a:r>
              <a:rPr lang="en-US"/>
              <a:t>Click to edit Master title style</a:t>
            </a:r>
            <a:endParaRPr lang="en-US" dirty="0"/>
          </a:p>
        </p:txBody>
      </p:sp>
      <p:sp>
        <p:nvSpPr>
          <p:cNvPr id="3" name="Content Placeholder 2"/>
          <p:cNvSpPr>
            <a:spLocks noGrp="1"/>
          </p:cNvSpPr>
          <p:nvPr>
            <p:ph idx="1"/>
          </p:nvPr>
        </p:nvSpPr>
        <p:spPr>
          <a:xfrm>
            <a:off x="502920" y="530352"/>
            <a:ext cx="8183880"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27F9C6-20A9-45D8-B666-D95AD1AA535F}" type="datetime1">
              <a:rPr lang="en-US" smtClean="0"/>
              <a:pPr/>
              <a:t>4/3/2022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C9E71F-78A0-4868-970E-5692D76DECF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3" name="Rounded Rectangle 12"/>
          <p:cNvSpPr/>
          <p:nvPr/>
        </p:nvSpPr>
        <p:spPr>
          <a:xfrm>
            <a:off x="320045" y="6060478"/>
            <a:ext cx="8503920" cy="457200"/>
          </a:xfrm>
          <a:prstGeom prst="roundRect">
            <a:avLst>
              <a:gd name="adj" fmla="val 33334"/>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8500" cap="rnd" cmpd="sng" algn="ctr">
            <a:solidFill>
              <a:srgbClr val="302F2C">
                <a:tint val="100000"/>
                <a:satMod val="120000"/>
                <a:alpha val="37000"/>
              </a:srgbClr>
            </a:solidFill>
            <a:prstDash val="solid"/>
          </a:ln>
          <a:effectLst>
            <a:outerShdw blurRad="76200" dist="50800" dir="5400000" algn="tl">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8500" cap="rnd" cmpd="sng" algn="ctr">
            <a:solidFill>
              <a:srgbClr val="302F2C">
                <a:tint val="100000"/>
                <a:satMod val="120000"/>
                <a:alpha val="37000"/>
              </a:srgb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2">
                  <a:shade val="48000"/>
                  <a:satMod val="150000"/>
                </a:schemeClr>
              </a:gs>
              <a:gs pos="55000">
                <a:schemeClr val="bg2">
                  <a:shade val="20000"/>
                  <a:satMod val="100000"/>
                </a:schemeClr>
              </a:gs>
              <a:gs pos="100000">
                <a:schemeClr val="bg2">
                  <a:shade val="5000"/>
                  <a:satMod val="100000"/>
                </a:schemeClr>
              </a:gs>
            </a:gsLst>
            <a:path path="circle">
              <a:fillToRect l="100000" t="350000" r="100000" b="100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468344" y="5610416"/>
            <a:ext cx="8183880" cy="420624"/>
          </a:xfrm>
        </p:spPr>
        <p:txBody>
          <a:bodyPr lIns="118872" tIns="0" anchor="t"/>
          <a:lstStyle>
            <a:lvl1pPr marR="36576" algn="l">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9EB45F-50E8-4AF1-920B-265FC35EA31A}" type="datetime1">
              <a:rPr lang="en-US" smtClean="0"/>
              <a:pPr/>
              <a:t>4/3/2022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C9E71F-78A0-4868-970E-5692D76DECF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69D76A-2E51-4D2B-9AFF-70F7EB3C2C68}" type="datetime1">
              <a:rPr lang="en-US" smtClean="0"/>
              <a:pPr/>
              <a:t>4/3/2022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C9E71F-78A0-4868-970E-5692D76DECF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90624"/>
            <a:ext cx="8183880" cy="1051560"/>
          </a:xfrm>
        </p:spPr>
        <p:txBody>
          <a:bodyPr anchor="b"/>
          <a:lstStyle>
            <a:lvl1pPr>
              <a:defRPr b="1"/>
            </a:lvl1pPr>
          </a:lstStyle>
          <a:p>
            <a:r>
              <a:rPr lang="en-US"/>
              <a:t>Click to edit Master title style</a:t>
            </a:r>
            <a:endParaRPr lang="en-US" dirty="0"/>
          </a:p>
        </p:txBody>
      </p:sp>
      <p:sp>
        <p:nvSpPr>
          <p:cNvPr id="3" name="Text Placeholder 2"/>
          <p:cNvSpPr>
            <a:spLocks noGrp="1"/>
          </p:cNvSpPr>
          <p:nvPr>
            <p:ph type="body" idx="1"/>
          </p:nvPr>
        </p:nvSpPr>
        <p:spPr>
          <a:xfrm>
            <a:off x="607224" y="579438"/>
            <a:ext cx="3931920" cy="639762"/>
          </a:xfrm>
        </p:spPr>
        <p:txBody>
          <a:bodyPr lIns="146304" anchor="ctr"/>
          <a:lstStyle>
            <a:lvl1pPr algn="l">
              <a:buNone/>
              <a:defRPr sz="2400" b="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52169" y="579438"/>
            <a:ext cx="3931920" cy="639762"/>
          </a:xfrm>
        </p:spPr>
        <p:txBody>
          <a:bodyPr lIns="137160" anchor="ctr"/>
          <a:lstStyle>
            <a:lvl1pPr algn="l">
              <a:buNone/>
              <a:defRPr sz="2400" b="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07224" y="1371600"/>
            <a:ext cx="3931920" cy="3566160"/>
          </a:xfrm>
        </p:spPr>
        <p:txBody>
          <a:bodyPr anchor="t"/>
          <a:lstStyle>
            <a:lvl1pPr algn="l">
              <a:defRPr sz="2400"/>
            </a:lvl1pPr>
            <a:lvl2pPr algn="l">
              <a:defRPr sz="2000"/>
            </a:lvl2pPr>
            <a:lvl3pPr algn="l">
              <a:defRPr sz="18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52169" y="1371600"/>
            <a:ext cx="3931920" cy="3566160"/>
          </a:xfrm>
        </p:spPr>
        <p:txBody>
          <a:bodyPr anchor="t"/>
          <a:lstStyle>
            <a:lvl1pPr algn="l">
              <a:defRPr sz="2400"/>
            </a:lvl1pPr>
            <a:lvl2pPr algn="l">
              <a:defRPr sz="2000"/>
            </a:lvl2pPr>
            <a:lvl3pPr algn="l">
              <a:defRPr sz="18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85F57-6490-4460-90DC-FC5EE5C36A66}" type="datetime1">
              <a:rPr lang="en-US" smtClean="0"/>
              <a:pPr/>
              <a:t>4/3/2022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6C9E71F-78A0-4868-970E-5692D76DECF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FB2161-9FCA-498A-A51E-7B90071250E8}" type="datetime1">
              <a:rPr lang="en-US" smtClean="0"/>
              <a:pPr/>
              <a:t>4/3/2022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6C9E71F-78A0-4868-970E-5692D76DECF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ounded Rectangle 9"/>
          <p:cNvSpPr/>
          <p:nvPr/>
        </p:nvSpPr>
        <p:spPr>
          <a:xfrm>
            <a:off x="320045" y="6060478"/>
            <a:ext cx="8503920" cy="457200"/>
          </a:xfrm>
          <a:prstGeom prst="roundRect">
            <a:avLst>
              <a:gd name="adj" fmla="val 33334"/>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8500" cap="rnd" cmpd="sng" algn="ctr">
            <a:solidFill>
              <a:srgbClr val="302F2C">
                <a:tint val="100000"/>
                <a:satMod val="120000"/>
                <a:alpha val="37000"/>
              </a:srgbClr>
            </a:solidFill>
            <a:prstDash val="solid"/>
          </a:ln>
          <a:effectLst>
            <a:outerShdw blurRad="76200" dist="50800" dir="5400000" algn="tl">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1" name="Rounded Rectangle 10"/>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8500" cap="rnd" cmpd="sng" algn="ctr">
            <a:solidFill>
              <a:srgbClr val="302F2C">
                <a:tint val="100000"/>
                <a:satMod val="120000"/>
                <a:alpha val="37000"/>
              </a:srgb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 name="Date Placeholder 1"/>
          <p:cNvSpPr>
            <a:spLocks noGrp="1"/>
          </p:cNvSpPr>
          <p:nvPr>
            <p:ph type="dt" sz="half" idx="10"/>
          </p:nvPr>
        </p:nvSpPr>
        <p:spPr/>
        <p:txBody>
          <a:bodyPr/>
          <a:lstStyle/>
          <a:p>
            <a:fld id="{9F5395AF-258B-4502-92DF-E211AA281B41}" type="datetime1">
              <a:rPr lang="en-US" smtClean="0"/>
              <a:pPr/>
              <a:t>4/3/2022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6C9E71F-78A0-4868-970E-5692D76DECF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538847" y="1447800"/>
            <a:ext cx="2971800" cy="4389120"/>
          </a:xfrm>
        </p:spPr>
        <p:txBody>
          <a:bodyPr lIns="91440"/>
          <a:lstStyle>
            <a:lvl1pPr marL="18288" marR="18288" indent="0">
              <a:spcBef>
                <a:spcPts val="0"/>
              </a:spcBef>
              <a:buNone/>
              <a:defRPr sz="14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400" y="1447800"/>
            <a:ext cx="4937760" cy="4389120"/>
          </a:xfrm>
        </p:spPr>
        <p:txBody>
          <a:bodyPr/>
          <a:lstStyle>
            <a:lvl1pPr>
              <a:defRPr sz="2800">
                <a:solidFill>
                  <a:srgbClr val="FFFFFF"/>
                </a:solidFill>
              </a:defRPr>
            </a:lvl1pPr>
            <a:lvl2pPr>
              <a:defRPr sz="2600">
                <a:solidFill>
                  <a:srgbClr val="FFFFFF"/>
                </a:solidFill>
              </a:defRPr>
            </a:lvl2pPr>
            <a:lvl3pPr>
              <a:defRPr sz="2400">
                <a:solidFill>
                  <a:srgbClr val="FFFFFF"/>
                </a:solidFill>
              </a:defRPr>
            </a:lvl3pPr>
            <a:lvl4pPr>
              <a:defRPr sz="2000">
                <a:solidFill>
                  <a:srgbClr val="FFFFFF"/>
                </a:solidFill>
              </a:defRPr>
            </a:lvl4pPr>
            <a:lvl5pPr>
              <a:defRPr sz="2000">
                <a:solidFill>
                  <a:srgbClr val="FFFFFF"/>
                </a:solidFill>
              </a:defRPr>
            </a:lvl5pPr>
            <a:lvl6pPr>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8FFA21-88D5-4090-AE34-A717F3009131}" type="datetime1">
              <a:rPr lang="en-US" smtClean="0"/>
              <a:pPr/>
              <a:t>4/3/2022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C9E71F-78A0-4868-970E-5692D76DECF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ounded Rectangle 13"/>
          <p:cNvSpPr/>
          <p:nvPr/>
        </p:nvSpPr>
        <p:spPr>
          <a:xfrm>
            <a:off x="320045" y="6060478"/>
            <a:ext cx="8503920" cy="457200"/>
          </a:xfrm>
          <a:prstGeom prst="roundRect">
            <a:avLst>
              <a:gd name="adj" fmla="val 33334"/>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8500" cap="rnd" cmpd="sng" algn="ctr">
            <a:solidFill>
              <a:srgbClr val="302F2C">
                <a:tint val="100000"/>
                <a:satMod val="120000"/>
                <a:alpha val="37000"/>
              </a:srgbClr>
            </a:solidFill>
            <a:prstDash val="solid"/>
          </a:ln>
          <a:effectLst>
            <a:outerShdw blurRad="76200" dist="50800" dir="5400000" algn="tl">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8500" cap="rnd" cmpd="sng" algn="ctr">
            <a:solidFill>
              <a:srgbClr val="302F2C">
                <a:tint val="100000"/>
                <a:satMod val="120000"/>
                <a:alpha val="37000"/>
              </a:srgb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1" name="Rounded Rectangle 10"/>
          <p:cNvSpPr/>
          <p:nvPr/>
        </p:nvSpPr>
        <p:spPr>
          <a:xfrm>
            <a:off x="6400800" y="434162"/>
            <a:ext cx="2324605" cy="4341329"/>
          </a:xfrm>
          <a:prstGeom prst="roundRect">
            <a:avLst>
              <a:gd name="adj" fmla="val 2127"/>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lstStyle>
          <a:p>
            <a:r>
              <a:rPr lang="en-US"/>
              <a:t>Click to edit Master title style</a:t>
            </a:r>
            <a:endParaRPr lang="en-US" dirty="0"/>
          </a:p>
        </p:txBody>
      </p:sp>
      <p:sp>
        <p:nvSpPr>
          <p:cNvPr id="4" name="Text Placeholder 3"/>
          <p:cNvSpPr>
            <a:spLocks noGrp="1"/>
          </p:cNvSpPr>
          <p:nvPr>
            <p:ph type="body" sz="half" idx="2"/>
          </p:nvPr>
        </p:nvSpPr>
        <p:spPr>
          <a:xfrm>
            <a:off x="6462712" y="533400"/>
            <a:ext cx="2240280" cy="4211480"/>
          </a:xfrm>
        </p:spPr>
        <p:txBody>
          <a:bodyPr lIns="91440"/>
          <a:lstStyle>
            <a:lvl1pPr marL="45720" indent="0" algn="l">
              <a:spcBef>
                <a:spcPts val="0"/>
              </a:spcBef>
              <a:buNone/>
              <a:defRPr sz="1400"/>
            </a:lvl1pPr>
            <a:lvl2pPr>
              <a:defRPr sz="1200"/>
            </a:lvl2pPr>
            <a:lvl3pPr>
              <a:defRPr sz="10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A654AA-2757-4A51-86CD-6D20456BDD0A}" type="datetime1">
              <a:rPr lang="en-US" smtClean="0"/>
              <a:pPr/>
              <a:t>4/3/2022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C9E71F-78A0-4868-970E-5692D76DECFE}" type="slidenum">
              <a:rPr lang="en-US" smtClean="0"/>
              <a:pPr/>
              <a:t>‹#›</a:t>
            </a:fld>
            <a:endParaRPr lang="en-US" dirty="0"/>
          </a:p>
        </p:txBody>
      </p:sp>
      <p:sp>
        <p:nvSpPr>
          <p:cNvPr id="3" name="Picture Placeholder 2"/>
          <p:cNvSpPr>
            <a:spLocks noGrp="1"/>
          </p:cNvSpPr>
          <p:nvPr>
            <p:ph type="pic" idx="1"/>
          </p:nvPr>
        </p:nvSpPr>
        <p:spPr>
          <a:xfrm>
            <a:off x="421480" y="435768"/>
            <a:ext cx="5989320" cy="4343400"/>
          </a:xfrm>
          <a:prstGeom prst="rect">
            <a:avLst/>
          </a:prstGeom>
          <a:solidFill>
            <a:schemeClr val="bg2">
              <a:shade val="10000"/>
            </a:schemeClr>
          </a:solidFill>
        </p:spPr>
        <p:txBody>
          <a:bodyPr/>
          <a:lstStyle>
            <a:lvl1pPr>
              <a:buNone/>
              <a:defRPr sz="3200"/>
            </a:lvl1pPr>
          </a:lstStyle>
          <a:p>
            <a:r>
              <a:rPr lang="en-US" dirty="0"/>
              <a:t>Click icon to add picture</a:t>
            </a:r>
          </a:p>
        </p:txBody>
      </p:sp>
      <p:sp>
        <p:nvSpPr>
          <p:cNvPr id="9" name="Rectangle 8"/>
          <p:cNvSpPr/>
          <p:nvPr/>
        </p:nvSpPr>
        <p:spPr>
          <a:xfrm>
            <a:off x="6411357" y="386861"/>
            <a:ext cx="36576" cy="4443984"/>
          </a:xfrm>
          <a:prstGeom prst="rect">
            <a:avLst/>
          </a:prstGeom>
          <a:solidFill>
            <a:srgbClr val="FFFFFF"/>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27432" algn="l"/>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ounded Rectangle 9"/>
          <p:cNvSpPr/>
          <p:nvPr/>
        </p:nvSpPr>
        <p:spPr>
          <a:xfrm>
            <a:off x="320045" y="6060478"/>
            <a:ext cx="8503920" cy="457200"/>
          </a:xfrm>
          <a:prstGeom prst="roundRect">
            <a:avLst>
              <a:gd name="adj" fmla="val 33334"/>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8500" cap="rnd" cmpd="sng" algn="ctr">
            <a:solidFill>
              <a:srgbClr val="302F2C">
                <a:tint val="100000"/>
                <a:satMod val="120000"/>
                <a:alpha val="37000"/>
              </a:srgbClr>
            </a:solidFill>
            <a:prstDash val="solid"/>
          </a:ln>
          <a:effectLst>
            <a:outerShdw blurRad="76200" dist="50800" dir="5400000" algn="tl">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8500" cap="rnd" cmpd="sng" algn="ctr">
            <a:solidFill>
              <a:srgbClr val="302F2C">
                <a:tint val="100000"/>
                <a:satMod val="120000"/>
                <a:alpha val="37000"/>
              </a:srgb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9" name="Rounded Rectangle 8"/>
          <p:cNvSpPr/>
          <p:nvPr/>
        </p:nvSpPr>
        <p:spPr>
          <a:xfrm>
            <a:off x="418596" y="434162"/>
            <a:ext cx="8306809" cy="5486400"/>
          </a:xfrm>
          <a:prstGeom prst="roundRect">
            <a:avLst>
              <a:gd name="adj" fmla="val 2127"/>
            </a:avLst>
          </a:prstGeom>
          <a:gradFill rotWithShape="1">
            <a:gsLst>
              <a:gs pos="0">
                <a:schemeClr val="bg2">
                  <a:shade val="48000"/>
                  <a:satMod val="150000"/>
                </a:schemeClr>
              </a:gs>
              <a:gs pos="55000">
                <a:schemeClr val="bg2">
                  <a:shade val="20000"/>
                  <a:satMod val="100000"/>
                </a:schemeClr>
              </a:gs>
              <a:gs pos="100000">
                <a:schemeClr val="bg2">
                  <a:shade val="5000"/>
                  <a:satMod val="100000"/>
                </a:schemeClr>
              </a:gs>
            </a:gsLst>
            <a:path path="circle">
              <a:fillToRect l="100000" t="350000" r="100000" b="100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3" name="Title Placeholder 12"/>
          <p:cNvSpPr>
            <a:spLocks noGrp="1"/>
          </p:cNvSpPr>
          <p:nvPr>
            <p:ph type="title"/>
          </p:nvPr>
        </p:nvSpPr>
        <p:spPr>
          <a:xfrm>
            <a:off x="502920" y="4992624"/>
            <a:ext cx="8183880" cy="1051560"/>
          </a:xfrm>
          <a:prstGeom prst="rect">
            <a:avLst/>
          </a:prstGeom>
        </p:spPr>
        <p:txBody>
          <a:bodyPr vert="horz" anchor="b">
            <a:normAutofit/>
          </a:bodyPr>
          <a:lstStyle/>
          <a:p>
            <a:r>
              <a:rPr lang="en-US"/>
              <a:t>Click to edit Master title style</a:t>
            </a:r>
            <a:endParaRPr lang="en-US" dirty="0"/>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a:defRPr sz="1000">
                <a:solidFill>
                  <a:schemeClr val="bg2">
                    <a:shade val="50000"/>
                  </a:schemeClr>
                </a:solidFill>
              </a:defRPr>
            </a:lvl1pPr>
          </a:lstStyle>
          <a:p>
            <a:pPr algn="r"/>
            <a:fld id="{1BC102A9-C1B1-4354-89E4-F43472216A4F}" type="datetime1">
              <a:rPr lang="en-US" smtClean="0"/>
              <a:pPr algn="r"/>
              <a:t>4/3/2022</a:t>
            </a:fld>
            <a:endParaRPr lang="en-US" sz="1000" dirty="0">
              <a:solidFill>
                <a:schemeClr val="bg2">
                  <a:shade val="50000"/>
                </a:schemeClr>
              </a:solidFill>
            </a:endParaRPr>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a:defRPr sz="1000">
                <a:solidFill>
                  <a:schemeClr val="bg2">
                    <a:shade val="50000"/>
                  </a:schemeClr>
                </a:solidFill>
              </a:defRPr>
            </a:lvl1pPr>
          </a:lstStyle>
          <a:p>
            <a:pPr algn="l"/>
            <a:endParaRPr lang="en-US" sz="1000" dirty="0">
              <a:solidFill>
                <a:schemeClr val="bg2">
                  <a:shade val="50000"/>
                </a:schemeClr>
              </a:solidFill>
            </a:endParaRPr>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a:defRPr sz="1000">
                <a:solidFill>
                  <a:schemeClr val="bg2">
                    <a:shade val="50000"/>
                  </a:schemeClr>
                </a:solidFill>
              </a:defRPr>
            </a:lvl1pPr>
          </a:lstStyle>
          <a:p>
            <a:fld id="{E7F13AF2-DCC4-4842-96BC-1B9869901C37}" type="slidenum">
              <a:rPr lang="en-US" sz="1000" smtClean="0">
                <a:solidFill>
                  <a:schemeClr val="bg2">
                    <a:shade val="50000"/>
                  </a:schemeClr>
                </a:solidFill>
              </a:rPr>
              <a:pPr/>
              <a:t>‹#›</a:t>
            </a:fld>
            <a:endParaRPr lang="en-US" sz="1000" dirty="0">
              <a:solidFill>
                <a:schemeClr val="bg2">
                  <a:shade val="50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rtl="0" eaLnBrk="1" latinLnBrk="0" hangingPunct="1">
        <a:spcBef>
          <a:spcPct val="0"/>
        </a:spcBef>
        <a:buNone/>
        <a:defRPr sz="3600" b="1" kern="1200">
          <a:solidFill>
            <a:schemeClr val="accent1">
              <a:tint val="88000"/>
              <a:satMod val="150000"/>
            </a:schemeClr>
          </a:solidFill>
          <a:effectLst>
            <a:outerShdw blurRad="12700" dist="12700" dir="5400000" algn="tl" rotWithShape="0">
              <a:srgbClr val="000000">
                <a:alpha val="40000"/>
              </a:srgbClr>
            </a:outerShdw>
          </a:effectLst>
          <a:latin typeface="+mj-lt"/>
          <a:ea typeface="+mj-ea"/>
          <a:cs typeface="+mj-cs"/>
        </a:defRPr>
      </a:lvl1pPr>
    </p:titleStyle>
    <p:bodyStyle>
      <a:lvl1pPr marL="265176" indent="-265176" algn="l" rtl="0" eaLnBrk="1" latinLnBrk="0" hangingPunct="1">
        <a:spcBef>
          <a:spcPts val="250"/>
        </a:spcBef>
        <a:buClr>
          <a:schemeClr val="accent1"/>
        </a:buClr>
        <a:buSzPct val="80000"/>
        <a:buFont typeface="Wingdings 2"/>
        <a:buChar char=""/>
        <a:defRPr sz="2800" kern="1200">
          <a:solidFill>
            <a:srgbClr val="FFFFFF"/>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sz="2400" kern="1200">
          <a:solidFill>
            <a:srgbClr val="FFFFFF"/>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sz="2200" kern="1200">
          <a:solidFill>
            <a:srgbClr val="FFFFFF"/>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sz="1900" kern="1200">
          <a:solidFill>
            <a:srgbClr val="FFFFFF"/>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sz="1800" kern="1200">
          <a:solidFill>
            <a:srgbClr val="FFFFFF"/>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sz="1700" kern="1200" baseline="0">
          <a:solidFill>
            <a:srgbClr val="FFFFFF"/>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sz="1500" kern="1200">
          <a:solidFill>
            <a:srgbClr val="FFFFFF"/>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sz="1500" kern="1200" baseline="0">
          <a:solidFill>
            <a:srgbClr val="FFFFFF"/>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sz="1500" kern="1200">
          <a:solidFill>
            <a:srgbClr val="FFFFFF"/>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hyperlink" Target="https://vimeo.com/684417839"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p:txBody>
          <a:bodyPr/>
          <a:lstStyle/>
          <a:p>
            <a:r>
              <a:rPr lang="en-US" dirty="0"/>
              <a:t>Sun City Computer Club</a:t>
            </a:r>
          </a:p>
        </p:txBody>
      </p:sp>
      <p:sp>
        <p:nvSpPr>
          <p:cNvPr id="3" name="Rectangle 2"/>
          <p:cNvSpPr>
            <a:spLocks noGrp="1"/>
          </p:cNvSpPr>
          <p:nvPr>
            <p:ph type="subTitle" idx="1"/>
          </p:nvPr>
        </p:nvSpPr>
        <p:spPr>
          <a:xfrm>
            <a:off x="722376" y="3685032"/>
            <a:ext cx="7772400" cy="2563368"/>
          </a:xfrm>
        </p:spPr>
        <p:txBody>
          <a:bodyPr>
            <a:normAutofit lnSpcReduction="10000"/>
          </a:bodyPr>
          <a:lstStyle/>
          <a:p>
            <a:r>
              <a:rPr lang="en-US" dirty="0"/>
              <a:t>Cyber Security SIG</a:t>
            </a:r>
          </a:p>
          <a:p>
            <a:endParaRPr lang="en-US" dirty="0"/>
          </a:p>
          <a:p>
            <a:r>
              <a:rPr lang="en-US"/>
              <a:t>April 7</a:t>
            </a:r>
            <a:r>
              <a:rPr lang="en-US" dirty="0"/>
              <a:t>, 2022</a:t>
            </a:r>
          </a:p>
          <a:p>
            <a:pPr algn="l"/>
            <a:endParaRPr lang="en-US" dirty="0"/>
          </a:p>
          <a:p>
            <a:pPr algn="l"/>
            <a:r>
              <a:rPr lang="en-US" b="1" dirty="0"/>
              <a:t>Questions, Comments, Suggestions welcomed at any time</a:t>
            </a:r>
          </a:p>
          <a:p>
            <a:pPr algn="l"/>
            <a:r>
              <a:rPr lang="en-US" b="1" dirty="0"/>
              <a:t>                               Even Now</a:t>
            </a:r>
          </a:p>
          <a:p>
            <a:endParaRPr lang="en-US" dirty="0"/>
          </a:p>
          <a:p>
            <a:r>
              <a:rPr lang="en-US" dirty="0"/>
              <a:t> </a:t>
            </a:r>
          </a:p>
        </p:txBody>
      </p:sp>
      <p:pic>
        <p:nvPicPr>
          <p:cNvPr id="4" name="Audio 3">
            <a:hlinkClick r:id="" action="ppaction://media"/>
            <a:extLst>
              <a:ext uri="{FF2B5EF4-FFF2-40B4-BE49-F238E27FC236}">
                <a16:creationId xmlns:a16="http://schemas.microsoft.com/office/drawing/2014/main" id="{BD03CDA5-7A2D-417B-B2E1-597C4CCAD3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058"/>
    </mc:Choice>
    <mc:Fallback>
      <p:transition spd="slow" advTm="21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ABB77-8B3D-4F5E-AE5B-A31D305C2F13}"/>
              </a:ext>
            </a:extLst>
          </p:cNvPr>
          <p:cNvSpPr>
            <a:spLocks noGrp="1"/>
          </p:cNvSpPr>
          <p:nvPr>
            <p:ph type="title"/>
          </p:nvPr>
        </p:nvSpPr>
        <p:spPr/>
        <p:txBody>
          <a:bodyPr/>
          <a:lstStyle/>
          <a:p>
            <a:r>
              <a:rPr lang="en-US" dirty="0"/>
              <a:t>Apple digital ID</a:t>
            </a:r>
          </a:p>
        </p:txBody>
      </p:sp>
      <p:pic>
        <p:nvPicPr>
          <p:cNvPr id="5" name="Content Placeholder 4">
            <a:extLst>
              <a:ext uri="{FF2B5EF4-FFF2-40B4-BE49-F238E27FC236}">
                <a16:creationId xmlns:a16="http://schemas.microsoft.com/office/drawing/2014/main" id="{5BDA4F3C-D2F2-428E-9E1A-B3888BFA198A}"/>
              </a:ext>
            </a:extLst>
          </p:cNvPr>
          <p:cNvPicPr>
            <a:picLocks noGrp="1" noChangeAspect="1"/>
          </p:cNvPicPr>
          <p:nvPr>
            <p:ph idx="1"/>
          </p:nvPr>
        </p:nvPicPr>
        <p:blipFill>
          <a:blip r:embed="rId4"/>
          <a:stretch>
            <a:fillRect/>
          </a:stretch>
        </p:blipFill>
        <p:spPr>
          <a:xfrm>
            <a:off x="1066800" y="533400"/>
            <a:ext cx="6781800" cy="4803775"/>
          </a:xfrm>
        </p:spPr>
      </p:pic>
      <p:pic>
        <p:nvPicPr>
          <p:cNvPr id="3" name="Audio 2">
            <a:hlinkClick r:id="" action="ppaction://media"/>
            <a:extLst>
              <a:ext uri="{FF2B5EF4-FFF2-40B4-BE49-F238E27FC236}">
                <a16:creationId xmlns:a16="http://schemas.microsoft.com/office/drawing/2014/main" id="{235F0C54-F93F-4CC8-AD69-B26C7786B8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5654995"/>
      </p:ext>
    </p:extLst>
  </p:cSld>
  <p:clrMapOvr>
    <a:masterClrMapping/>
  </p:clrMapOvr>
  <mc:AlternateContent xmlns:mc="http://schemas.openxmlformats.org/markup-compatibility/2006">
    <mc:Choice xmlns:p14="http://schemas.microsoft.com/office/powerpoint/2010/main" Requires="p14">
      <p:transition spd="slow" p14:dur="2000" advTm="14986"/>
    </mc:Choice>
    <mc:Fallback>
      <p:transition spd="slow" advTm="14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084B9-C75D-4D66-83D0-EDA5263B4960}"/>
              </a:ext>
            </a:extLst>
          </p:cNvPr>
          <p:cNvSpPr>
            <a:spLocks noGrp="1"/>
          </p:cNvSpPr>
          <p:nvPr>
            <p:ph type="title"/>
          </p:nvPr>
        </p:nvSpPr>
        <p:spPr/>
        <p:txBody>
          <a:bodyPr/>
          <a:lstStyle/>
          <a:p>
            <a:r>
              <a:rPr lang="en-US" dirty="0"/>
              <a:t>Browser in the Browser</a:t>
            </a:r>
          </a:p>
        </p:txBody>
      </p:sp>
      <p:sp>
        <p:nvSpPr>
          <p:cNvPr id="3" name="Content Placeholder 2">
            <a:extLst>
              <a:ext uri="{FF2B5EF4-FFF2-40B4-BE49-F238E27FC236}">
                <a16:creationId xmlns:a16="http://schemas.microsoft.com/office/drawing/2014/main" id="{E54D9783-FE91-4E71-A89B-E758AB94B103}"/>
              </a:ext>
            </a:extLst>
          </p:cNvPr>
          <p:cNvSpPr>
            <a:spLocks noGrp="1"/>
          </p:cNvSpPr>
          <p:nvPr>
            <p:ph idx="1"/>
          </p:nvPr>
        </p:nvSpPr>
        <p:spPr/>
        <p:txBody>
          <a:bodyPr/>
          <a:lstStyle/>
          <a:p>
            <a:r>
              <a:rPr lang="en-US" dirty="0"/>
              <a:t>Perfect? Convincing? </a:t>
            </a:r>
          </a:p>
          <a:p>
            <a:pPr marL="0" indent="0">
              <a:buNone/>
            </a:pPr>
            <a:r>
              <a:rPr lang="en-US" dirty="0"/>
              <a:t>   simulate Single Sign On </a:t>
            </a:r>
          </a:p>
          <a:p>
            <a:pPr marL="0" indent="0">
              <a:buNone/>
            </a:pPr>
            <a:r>
              <a:rPr lang="en-US" dirty="0"/>
              <a:t>   </a:t>
            </a:r>
            <a:r>
              <a:rPr lang="en-US" sz="2000" dirty="0"/>
              <a:t>Sign in with {Google | Facebook | Apple| Microsoft }</a:t>
            </a:r>
          </a:p>
          <a:p>
            <a:pPr marL="0" indent="0">
              <a:buNone/>
            </a:pPr>
            <a:endParaRPr lang="en-US" dirty="0"/>
          </a:p>
        </p:txBody>
      </p:sp>
      <p:pic>
        <p:nvPicPr>
          <p:cNvPr id="5" name="Picture 4">
            <a:extLst>
              <a:ext uri="{FF2B5EF4-FFF2-40B4-BE49-F238E27FC236}">
                <a16:creationId xmlns:a16="http://schemas.microsoft.com/office/drawing/2014/main" id="{3625019D-0276-4B75-82E7-353FFA5292D4}"/>
              </a:ext>
            </a:extLst>
          </p:cNvPr>
          <p:cNvPicPr>
            <a:picLocks noChangeAspect="1"/>
          </p:cNvPicPr>
          <p:nvPr/>
        </p:nvPicPr>
        <p:blipFill>
          <a:blip r:embed="rId4"/>
          <a:stretch>
            <a:fillRect/>
          </a:stretch>
        </p:blipFill>
        <p:spPr>
          <a:xfrm>
            <a:off x="762000" y="2156709"/>
            <a:ext cx="7543800" cy="3376935"/>
          </a:xfrm>
          <a:prstGeom prst="rect">
            <a:avLst/>
          </a:prstGeom>
        </p:spPr>
      </p:pic>
      <p:pic>
        <p:nvPicPr>
          <p:cNvPr id="4" name="Audio 3">
            <a:hlinkClick r:id="" action="ppaction://media"/>
            <a:extLst>
              <a:ext uri="{FF2B5EF4-FFF2-40B4-BE49-F238E27FC236}">
                <a16:creationId xmlns:a16="http://schemas.microsoft.com/office/drawing/2014/main" id="{179314EF-3FC1-4023-BDC1-CC31A6DA55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1976820"/>
      </p:ext>
    </p:extLst>
  </p:cSld>
  <p:clrMapOvr>
    <a:masterClrMapping/>
  </p:clrMapOvr>
  <mc:AlternateContent xmlns:mc="http://schemas.openxmlformats.org/markup-compatibility/2006">
    <mc:Choice xmlns:p14="http://schemas.microsoft.com/office/powerpoint/2010/main" Requires="p14">
      <p:transition spd="slow" p14:dur="2000" advTm="51209"/>
    </mc:Choice>
    <mc:Fallback>
      <p:transition spd="slow" advTm="51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0FF86-20AE-47D0-B5B4-B2CF2C47E5AE}"/>
              </a:ext>
            </a:extLst>
          </p:cNvPr>
          <p:cNvSpPr>
            <a:spLocks noGrp="1"/>
          </p:cNvSpPr>
          <p:nvPr>
            <p:ph type="title"/>
          </p:nvPr>
        </p:nvSpPr>
        <p:spPr/>
        <p:txBody>
          <a:bodyPr/>
          <a:lstStyle/>
          <a:p>
            <a:r>
              <a:rPr lang="en-US" dirty="0"/>
              <a:t>Browser in the Browser</a:t>
            </a:r>
          </a:p>
        </p:txBody>
      </p:sp>
      <p:sp>
        <p:nvSpPr>
          <p:cNvPr id="3" name="Content Placeholder 2">
            <a:extLst>
              <a:ext uri="{FF2B5EF4-FFF2-40B4-BE49-F238E27FC236}">
                <a16:creationId xmlns:a16="http://schemas.microsoft.com/office/drawing/2014/main" id="{F295EBEE-A193-4E3D-9FF6-962E5ECB068A}"/>
              </a:ext>
            </a:extLst>
          </p:cNvPr>
          <p:cNvSpPr>
            <a:spLocks noGrp="1"/>
          </p:cNvSpPr>
          <p:nvPr>
            <p:ph idx="1"/>
          </p:nvPr>
        </p:nvSpPr>
        <p:spPr/>
        <p:txBody>
          <a:bodyPr/>
          <a:lstStyle/>
          <a:p>
            <a:r>
              <a:rPr lang="en-US" dirty="0"/>
              <a:t>Exact &amp; correct domain name</a:t>
            </a:r>
          </a:p>
          <a:p>
            <a:r>
              <a:rPr lang="en-US" dirty="0"/>
              <a:t>Right site? Check</a:t>
            </a:r>
          </a:p>
          <a:p>
            <a:r>
              <a:rPr lang="en-US" dirty="0"/>
              <a:t>Check URL? Check</a:t>
            </a:r>
          </a:p>
          <a:p>
            <a:r>
              <a:rPr lang="en-US" dirty="0"/>
              <a:t>Check for look-a-like characters? Check</a:t>
            </a:r>
          </a:p>
          <a:p>
            <a:endParaRPr lang="en-US" dirty="0"/>
          </a:p>
          <a:p>
            <a:r>
              <a:rPr lang="en-US" dirty="0"/>
              <a:t>Ready to use templates</a:t>
            </a:r>
          </a:p>
          <a:p>
            <a:endParaRPr lang="en-US" dirty="0"/>
          </a:p>
          <a:p>
            <a:r>
              <a:rPr lang="en-US" dirty="0"/>
              <a:t>10 days to in-the-wild detect</a:t>
            </a:r>
          </a:p>
        </p:txBody>
      </p:sp>
      <p:pic>
        <p:nvPicPr>
          <p:cNvPr id="4" name="Audio 3">
            <a:hlinkClick r:id="" action="ppaction://media"/>
            <a:extLst>
              <a:ext uri="{FF2B5EF4-FFF2-40B4-BE49-F238E27FC236}">
                <a16:creationId xmlns:a16="http://schemas.microsoft.com/office/drawing/2014/main" id="{6148A221-850D-475A-ABE4-D221B093A8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11866925"/>
      </p:ext>
    </p:extLst>
  </p:cSld>
  <p:clrMapOvr>
    <a:masterClrMapping/>
  </p:clrMapOvr>
  <mc:AlternateContent xmlns:mc="http://schemas.openxmlformats.org/markup-compatibility/2006">
    <mc:Choice xmlns:p14="http://schemas.microsoft.com/office/powerpoint/2010/main" Requires="p14">
      <p:transition spd="slow" p14:dur="2000" advTm="96209"/>
    </mc:Choice>
    <mc:Fallback>
      <p:transition spd="slow" advTm="96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150A5-283B-47DA-914C-EA6519848684}"/>
              </a:ext>
            </a:extLst>
          </p:cNvPr>
          <p:cNvSpPr>
            <a:spLocks noGrp="1"/>
          </p:cNvSpPr>
          <p:nvPr>
            <p:ph type="title"/>
          </p:nvPr>
        </p:nvSpPr>
        <p:spPr/>
        <p:txBody>
          <a:bodyPr/>
          <a:lstStyle/>
          <a:p>
            <a:r>
              <a:rPr lang="en-US" dirty="0"/>
              <a:t>ATM Switch Attack</a:t>
            </a:r>
          </a:p>
        </p:txBody>
      </p:sp>
      <p:pic>
        <p:nvPicPr>
          <p:cNvPr id="4" name="Content Placeholder 3">
            <a:extLst>
              <a:ext uri="{FF2B5EF4-FFF2-40B4-BE49-F238E27FC236}">
                <a16:creationId xmlns:a16="http://schemas.microsoft.com/office/drawing/2014/main" id="{8AB85BA8-1DC7-4289-ADC2-F8BA3DFA27F0}"/>
              </a:ext>
            </a:extLst>
          </p:cNvPr>
          <p:cNvPicPr>
            <a:picLocks noGrp="1" noChangeAspect="1"/>
          </p:cNvPicPr>
          <p:nvPr>
            <p:ph idx="1"/>
          </p:nvPr>
        </p:nvPicPr>
        <p:blipFill>
          <a:blip r:embed="rId4"/>
          <a:stretch>
            <a:fillRect/>
          </a:stretch>
        </p:blipFill>
        <p:spPr>
          <a:xfrm>
            <a:off x="1600200" y="533400"/>
            <a:ext cx="5791200" cy="4651375"/>
          </a:xfrm>
          <a:prstGeom prst="rect">
            <a:avLst/>
          </a:prstGeom>
        </p:spPr>
      </p:pic>
      <p:pic>
        <p:nvPicPr>
          <p:cNvPr id="3" name="Audio 2">
            <a:hlinkClick r:id="" action="ppaction://media"/>
            <a:extLst>
              <a:ext uri="{FF2B5EF4-FFF2-40B4-BE49-F238E27FC236}">
                <a16:creationId xmlns:a16="http://schemas.microsoft.com/office/drawing/2014/main" id="{F12D59B2-F68B-422E-9562-ACA87C1760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9606630"/>
      </p:ext>
    </p:extLst>
  </p:cSld>
  <p:clrMapOvr>
    <a:masterClrMapping/>
  </p:clrMapOvr>
  <mc:AlternateContent xmlns:mc="http://schemas.openxmlformats.org/markup-compatibility/2006">
    <mc:Choice xmlns:p14="http://schemas.microsoft.com/office/powerpoint/2010/main" Requires="p14">
      <p:transition spd="slow" p14:dur="2000" advTm="72455"/>
    </mc:Choice>
    <mc:Fallback>
      <p:transition spd="slow" advTm="7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3EDA1-F166-4BDC-881D-6D366A943EE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6861899-6531-4EAF-9DFA-C62ABA009BD6}"/>
              </a:ext>
            </a:extLst>
          </p:cNvPr>
          <p:cNvSpPr>
            <a:spLocks noGrp="1"/>
          </p:cNvSpPr>
          <p:nvPr>
            <p:ph idx="1"/>
          </p:nvPr>
        </p:nvSpPr>
        <p:spPr/>
        <p:txBody>
          <a:bodyPr>
            <a:normAutofit lnSpcReduction="10000"/>
          </a:bodyPr>
          <a:lstStyle/>
          <a:p>
            <a:r>
              <a:rPr lang="en-US" dirty="0"/>
              <a:t>US Critical Infrastructure </a:t>
            </a:r>
          </a:p>
          <a:p>
            <a:pPr marL="0" indent="0">
              <a:buNone/>
            </a:pPr>
            <a:r>
              <a:rPr lang="en-US" dirty="0"/>
              <a:t>   Bill passed 3/10/2022</a:t>
            </a:r>
          </a:p>
          <a:p>
            <a:pPr marL="0" indent="0">
              <a:buNone/>
            </a:pPr>
            <a:r>
              <a:rPr lang="en-US" dirty="0"/>
              <a:t>   “substantial cyber incident”  3 days</a:t>
            </a:r>
          </a:p>
          <a:p>
            <a:pPr marL="0" indent="0">
              <a:buNone/>
            </a:pPr>
            <a:r>
              <a:rPr lang="en-US" dirty="0"/>
              <a:t>   ransom paid   24 hours</a:t>
            </a:r>
          </a:p>
          <a:p>
            <a:r>
              <a:rPr lang="en-US" sz="2400" dirty="0"/>
              <a:t>“Strengthening America Cybersecurity Act”</a:t>
            </a:r>
          </a:p>
          <a:p>
            <a:r>
              <a:rPr lang="en-US" sz="2400" dirty="0"/>
              <a:t>Removed from defense policy bill</a:t>
            </a:r>
          </a:p>
          <a:p>
            <a:r>
              <a:rPr lang="en-US" sz="2400" dirty="0"/>
              <a:t>Then passed with unanimous vote</a:t>
            </a:r>
          </a:p>
          <a:p>
            <a:r>
              <a:rPr lang="en-US" sz="2400" i="1" dirty="0"/>
              <a:t>What do they know?</a:t>
            </a:r>
          </a:p>
          <a:p>
            <a:r>
              <a:rPr lang="en-US" sz="2000" dirty="0"/>
              <a:t>CISA has 2 years to publish rules in Federal Register</a:t>
            </a:r>
          </a:p>
          <a:p>
            <a:r>
              <a:rPr lang="en-US" dirty="0"/>
              <a:t>Goal  Whole of government response</a:t>
            </a:r>
          </a:p>
          <a:p>
            <a:endParaRPr lang="en-US" sz="2000" dirty="0"/>
          </a:p>
        </p:txBody>
      </p:sp>
      <p:pic>
        <p:nvPicPr>
          <p:cNvPr id="4" name="Audio 3">
            <a:hlinkClick r:id="" action="ppaction://media"/>
            <a:extLst>
              <a:ext uri="{FF2B5EF4-FFF2-40B4-BE49-F238E27FC236}">
                <a16:creationId xmlns:a16="http://schemas.microsoft.com/office/drawing/2014/main" id="{A321FE87-4A8F-474A-A0B8-24BE44D15AA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49296093"/>
      </p:ext>
    </p:extLst>
  </p:cSld>
  <p:clrMapOvr>
    <a:masterClrMapping/>
  </p:clrMapOvr>
  <mc:AlternateContent xmlns:mc="http://schemas.openxmlformats.org/markup-compatibility/2006">
    <mc:Choice xmlns:p14="http://schemas.microsoft.com/office/powerpoint/2010/main" Requires="p14">
      <p:transition spd="slow" p14:dur="2000" advTm="103431"/>
    </mc:Choice>
    <mc:Fallback>
      <p:transition spd="slow" advTm="10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1E382-72F8-4717-8EAA-9DDFBB6118A6}"/>
              </a:ext>
            </a:extLst>
          </p:cNvPr>
          <p:cNvSpPr>
            <a:spLocks noGrp="1"/>
          </p:cNvSpPr>
          <p:nvPr>
            <p:ph type="title"/>
          </p:nvPr>
        </p:nvSpPr>
        <p:spPr/>
        <p:txBody>
          <a:bodyPr/>
          <a:lstStyle/>
          <a:p>
            <a:r>
              <a:rPr lang="en-US" dirty="0"/>
              <a:t>Critical Infrastructure</a:t>
            </a:r>
          </a:p>
        </p:txBody>
      </p:sp>
      <p:sp>
        <p:nvSpPr>
          <p:cNvPr id="3" name="Content Placeholder 2">
            <a:extLst>
              <a:ext uri="{FF2B5EF4-FFF2-40B4-BE49-F238E27FC236}">
                <a16:creationId xmlns:a16="http://schemas.microsoft.com/office/drawing/2014/main" id="{CB528169-1915-4F3A-84FD-3AF03F371027}"/>
              </a:ext>
            </a:extLst>
          </p:cNvPr>
          <p:cNvSpPr>
            <a:spLocks noGrp="1"/>
          </p:cNvSpPr>
          <p:nvPr>
            <p:ph idx="1"/>
          </p:nvPr>
        </p:nvSpPr>
        <p:spPr>
          <a:xfrm>
            <a:off x="502920" y="530352"/>
            <a:ext cx="8183880" cy="4879848"/>
          </a:xfrm>
        </p:spPr>
        <p:txBody>
          <a:bodyPr>
            <a:normAutofit fontScale="92500" lnSpcReduction="20000"/>
          </a:bodyPr>
          <a:lstStyle/>
          <a:p>
            <a:r>
              <a:rPr lang="en-US" dirty="0"/>
              <a:t>Presidential Policy Directive 21, section 2242, subsection b</a:t>
            </a:r>
          </a:p>
          <a:p>
            <a:r>
              <a:rPr lang="en-US" dirty="0"/>
              <a:t>Chemical, Commercial facilities, Communications, Critical manufacturing, Dams, Defense industrial base, Emergency services, Energy, Financial services, Food and agriculture, Government facilities, Healthcare and public health, Information technology, Nuclear reactors, Materials and waste, Transportation systems, Water and wastewater</a:t>
            </a:r>
          </a:p>
          <a:p>
            <a:r>
              <a:rPr lang="en-US" dirty="0"/>
              <a:t>Subpoena power</a:t>
            </a:r>
          </a:p>
          <a:p>
            <a:r>
              <a:rPr lang="en-US" dirty="0"/>
              <a:t>Civil or Criminal penalty?</a:t>
            </a:r>
          </a:p>
        </p:txBody>
      </p:sp>
      <p:pic>
        <p:nvPicPr>
          <p:cNvPr id="4" name="Audio 3">
            <a:hlinkClick r:id="" action="ppaction://media"/>
            <a:extLst>
              <a:ext uri="{FF2B5EF4-FFF2-40B4-BE49-F238E27FC236}">
                <a16:creationId xmlns:a16="http://schemas.microsoft.com/office/drawing/2014/main" id="{18042FF2-E871-4668-9A65-E24B6E25EB2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63442660"/>
      </p:ext>
    </p:extLst>
  </p:cSld>
  <p:clrMapOvr>
    <a:masterClrMapping/>
  </p:clrMapOvr>
  <mc:AlternateContent xmlns:mc="http://schemas.openxmlformats.org/markup-compatibility/2006">
    <mc:Choice xmlns:p14="http://schemas.microsoft.com/office/powerpoint/2010/main" Requires="p14">
      <p:transition spd="slow" p14:dur="2000" advTm="83438"/>
    </mc:Choice>
    <mc:Fallback>
      <p:transition spd="slow" advTm="83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4124F-3FA0-47C8-8FEE-69A5468C74F3}"/>
              </a:ext>
            </a:extLst>
          </p:cNvPr>
          <p:cNvSpPr>
            <a:spLocks noGrp="1"/>
          </p:cNvSpPr>
          <p:nvPr>
            <p:ph type="title"/>
          </p:nvPr>
        </p:nvSpPr>
        <p:spPr/>
        <p:txBody>
          <a:bodyPr/>
          <a:lstStyle/>
          <a:p>
            <a:r>
              <a:rPr lang="en-US" dirty="0"/>
              <a:t>Current Issues</a:t>
            </a:r>
          </a:p>
        </p:txBody>
      </p:sp>
      <p:sp>
        <p:nvSpPr>
          <p:cNvPr id="3" name="Content Placeholder 2">
            <a:extLst>
              <a:ext uri="{FF2B5EF4-FFF2-40B4-BE49-F238E27FC236}">
                <a16:creationId xmlns:a16="http://schemas.microsoft.com/office/drawing/2014/main" id="{47B3356D-B859-4E2F-943A-2130830206A8}"/>
              </a:ext>
            </a:extLst>
          </p:cNvPr>
          <p:cNvSpPr>
            <a:spLocks noGrp="1"/>
          </p:cNvSpPr>
          <p:nvPr>
            <p:ph idx="1"/>
          </p:nvPr>
        </p:nvSpPr>
        <p:spPr>
          <a:xfrm>
            <a:off x="502920" y="530352"/>
            <a:ext cx="8183880" cy="5032248"/>
          </a:xfrm>
        </p:spPr>
        <p:txBody>
          <a:bodyPr>
            <a:normAutofit fontScale="92500" lnSpcReduction="20000"/>
          </a:bodyPr>
          <a:lstStyle/>
          <a:p>
            <a:r>
              <a:rPr lang="en-US" dirty="0"/>
              <a:t>Dell Bios bugs</a:t>
            </a:r>
          </a:p>
          <a:p>
            <a:pPr marL="0" indent="0">
              <a:buNone/>
            </a:pPr>
            <a:r>
              <a:rPr lang="en-US" dirty="0"/>
              <a:t>   5 security weaknesses</a:t>
            </a:r>
          </a:p>
          <a:p>
            <a:r>
              <a:rPr lang="en-US" dirty="0"/>
              <a:t>Insyde software’s InsydeH20</a:t>
            </a:r>
          </a:p>
          <a:p>
            <a:r>
              <a:rPr lang="en-US" dirty="0"/>
              <a:t>HP Unified Extensible Firmware Interface</a:t>
            </a:r>
          </a:p>
          <a:p>
            <a:pPr marL="0" indent="0">
              <a:buNone/>
            </a:pPr>
            <a:r>
              <a:rPr lang="en-US" dirty="0"/>
              <a:t>   UEFI</a:t>
            </a:r>
          </a:p>
          <a:p>
            <a:pPr marL="0" indent="0">
              <a:buNone/>
            </a:pPr>
            <a:r>
              <a:rPr lang="en-US" dirty="0"/>
              <a:t>CVE-2022-14415</a:t>
            </a:r>
          </a:p>
          <a:p>
            <a:pPr marL="0" indent="0">
              <a:buNone/>
            </a:pPr>
            <a:r>
              <a:rPr lang="en-US" dirty="0"/>
              <a:t>CVE-2022-24416</a:t>
            </a:r>
          </a:p>
          <a:p>
            <a:pPr marL="0" indent="0">
              <a:buNone/>
            </a:pPr>
            <a:r>
              <a:rPr lang="en-US" dirty="0"/>
              <a:t>CVE-2022-24419</a:t>
            </a:r>
          </a:p>
          <a:p>
            <a:pPr marL="0" indent="0">
              <a:buNone/>
            </a:pPr>
            <a:r>
              <a:rPr lang="en-US" dirty="0"/>
              <a:t>CVE-2022-24420</a:t>
            </a:r>
          </a:p>
          <a:p>
            <a:pPr marL="0" indent="0">
              <a:buNone/>
            </a:pPr>
            <a:r>
              <a:rPr lang="en-US" dirty="0"/>
              <a:t>CVE-2022-24421</a:t>
            </a:r>
          </a:p>
          <a:p>
            <a:pPr marL="0" indent="0">
              <a:buNone/>
            </a:pPr>
            <a:r>
              <a:rPr lang="en-US" dirty="0"/>
              <a:t>CVE rating 8.2</a:t>
            </a:r>
          </a:p>
          <a:p>
            <a:pPr marL="0" indent="0">
              <a:buNone/>
            </a:pPr>
            <a:r>
              <a:rPr lang="en-US" dirty="0"/>
              <a:t>Persistent firmware implants</a:t>
            </a:r>
          </a:p>
          <a:p>
            <a:pPr marL="0" indent="0">
              <a:buNone/>
            </a:pPr>
            <a:r>
              <a:rPr lang="en-US" dirty="0"/>
              <a:t>NOT detected by TPM</a:t>
            </a:r>
          </a:p>
          <a:p>
            <a:pPr marL="0" indent="0">
              <a:buNone/>
            </a:pPr>
            <a:endParaRPr lang="en-US" dirty="0"/>
          </a:p>
          <a:p>
            <a:pPr marL="0" indent="0">
              <a:buNone/>
            </a:pPr>
            <a:endParaRPr lang="en-US" dirty="0"/>
          </a:p>
          <a:p>
            <a:pPr marL="0" indent="0">
              <a:buNone/>
            </a:pPr>
            <a:endParaRPr lang="en-US" dirty="0"/>
          </a:p>
        </p:txBody>
      </p:sp>
      <p:pic>
        <p:nvPicPr>
          <p:cNvPr id="4" name="Audio 3">
            <a:hlinkClick r:id="" action="ppaction://media"/>
            <a:extLst>
              <a:ext uri="{FF2B5EF4-FFF2-40B4-BE49-F238E27FC236}">
                <a16:creationId xmlns:a16="http://schemas.microsoft.com/office/drawing/2014/main" id="{C101850D-92FD-4D7B-8FFB-6B6A1EDBD9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94781601"/>
      </p:ext>
    </p:extLst>
  </p:cSld>
  <p:clrMapOvr>
    <a:masterClrMapping/>
  </p:clrMapOvr>
  <mc:AlternateContent xmlns:mc="http://schemas.openxmlformats.org/markup-compatibility/2006">
    <mc:Choice xmlns:p14="http://schemas.microsoft.com/office/powerpoint/2010/main" Requires="p14">
      <p:transition spd="slow" p14:dur="2000" advTm="136194"/>
    </mc:Choice>
    <mc:Fallback>
      <p:transition spd="slow" advTm="136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C64D1-FE10-4D2B-911A-A485DD85B19E}"/>
              </a:ext>
            </a:extLst>
          </p:cNvPr>
          <p:cNvSpPr>
            <a:spLocks noGrp="1"/>
          </p:cNvSpPr>
          <p:nvPr>
            <p:ph type="title"/>
          </p:nvPr>
        </p:nvSpPr>
        <p:spPr>
          <a:xfrm>
            <a:off x="502920" y="5334000"/>
            <a:ext cx="8183880" cy="710184"/>
          </a:xfrm>
        </p:spPr>
        <p:txBody>
          <a:bodyPr/>
          <a:lstStyle/>
          <a:p>
            <a:r>
              <a:rPr lang="en-US" dirty="0"/>
              <a:t>Current Issues</a:t>
            </a:r>
          </a:p>
        </p:txBody>
      </p:sp>
      <p:sp>
        <p:nvSpPr>
          <p:cNvPr id="3" name="Content Placeholder 2">
            <a:extLst>
              <a:ext uri="{FF2B5EF4-FFF2-40B4-BE49-F238E27FC236}">
                <a16:creationId xmlns:a16="http://schemas.microsoft.com/office/drawing/2014/main" id="{05416CAC-164F-408C-8C59-7D5C7FF191AA}"/>
              </a:ext>
            </a:extLst>
          </p:cNvPr>
          <p:cNvSpPr>
            <a:spLocks noGrp="1"/>
          </p:cNvSpPr>
          <p:nvPr>
            <p:ph idx="1"/>
          </p:nvPr>
        </p:nvSpPr>
        <p:spPr>
          <a:xfrm>
            <a:off x="502920" y="530352"/>
            <a:ext cx="8183880" cy="4803648"/>
          </a:xfrm>
        </p:spPr>
        <p:txBody>
          <a:bodyPr>
            <a:normAutofit fontScale="77500" lnSpcReduction="20000"/>
          </a:bodyPr>
          <a:lstStyle/>
          <a:p>
            <a:r>
              <a:rPr lang="en-US" dirty="0"/>
              <a:t>AcidRain malware wipes Viasat satellite modems</a:t>
            </a:r>
          </a:p>
          <a:p>
            <a:r>
              <a:rPr lang="en-US" dirty="0"/>
              <a:t>GPS jammers disrupting commercial airliners and others</a:t>
            </a:r>
          </a:p>
          <a:p>
            <a:r>
              <a:rPr lang="en-US" dirty="0"/>
              <a:t>Facebook Messenger</a:t>
            </a:r>
          </a:p>
          <a:p>
            <a:r>
              <a:rPr lang="en-US" dirty="0"/>
              <a:t>Microsoft Power Toys v0.57.0</a:t>
            </a:r>
          </a:p>
          <a:p>
            <a:r>
              <a:rPr lang="en-US" dirty="0"/>
              <a:t>Hackers using EDRs </a:t>
            </a:r>
          </a:p>
          <a:p>
            <a:pPr marL="0" indent="0">
              <a:buNone/>
            </a:pPr>
            <a:r>
              <a:rPr lang="en-US" dirty="0"/>
              <a:t>   Emergency Data Requests</a:t>
            </a:r>
          </a:p>
          <a:p>
            <a:pPr marL="0" indent="0">
              <a:buNone/>
            </a:pPr>
            <a:r>
              <a:rPr lang="en-US" dirty="0"/>
              <a:t>   sans judge’s signature</a:t>
            </a:r>
          </a:p>
          <a:p>
            <a:r>
              <a:rPr lang="en-US" dirty="0"/>
              <a:t>Ukrtelecom cyber attack</a:t>
            </a:r>
          </a:p>
          <a:p>
            <a:r>
              <a:rPr lang="en-US" dirty="0"/>
              <a:t>Chrome OS 100.0.4896.75</a:t>
            </a:r>
          </a:p>
          <a:p>
            <a:r>
              <a:rPr lang="en-US" dirty="0"/>
              <a:t>Hydra shutdown</a:t>
            </a:r>
          </a:p>
          <a:p>
            <a:pPr marL="0" indent="0">
              <a:buNone/>
            </a:pPr>
            <a:r>
              <a:rPr lang="en-US" dirty="0"/>
              <a:t>    Largest darknet marketplace </a:t>
            </a:r>
          </a:p>
          <a:p>
            <a:pPr marL="0" indent="0">
              <a:buNone/>
            </a:pPr>
            <a:r>
              <a:rPr lang="en-US" dirty="0"/>
              <a:t>    US &amp; German joint operation</a:t>
            </a:r>
          </a:p>
          <a:p>
            <a:r>
              <a:rPr lang="en-US" dirty="0"/>
              <a:t>Elon Musk Twitter “deal” 241 words</a:t>
            </a:r>
          </a:p>
          <a:p>
            <a:r>
              <a:rPr lang="en-US" dirty="0"/>
              <a:t>Wyze internet connected web cams</a:t>
            </a:r>
          </a:p>
        </p:txBody>
      </p:sp>
      <p:pic>
        <p:nvPicPr>
          <p:cNvPr id="4" name="Audio 3">
            <a:hlinkClick r:id="" action="ppaction://media"/>
            <a:extLst>
              <a:ext uri="{FF2B5EF4-FFF2-40B4-BE49-F238E27FC236}">
                <a16:creationId xmlns:a16="http://schemas.microsoft.com/office/drawing/2014/main" id="{49E2837A-C580-4BA9-BAF2-114E0989697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19140611"/>
      </p:ext>
    </p:extLst>
  </p:cSld>
  <p:clrMapOvr>
    <a:masterClrMapping/>
  </p:clrMapOvr>
  <mc:AlternateContent xmlns:mc="http://schemas.openxmlformats.org/markup-compatibility/2006">
    <mc:Choice xmlns:p14="http://schemas.microsoft.com/office/powerpoint/2010/main" Requires="p14">
      <p:transition spd="slow" p14:dur="2000" advTm="372154"/>
    </mc:Choice>
    <mc:Fallback>
      <p:transition spd="slow" advTm="372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1C509-5346-4839-A9C0-1D6E1B079948}"/>
              </a:ext>
            </a:extLst>
          </p:cNvPr>
          <p:cNvSpPr>
            <a:spLocks noGrp="1"/>
          </p:cNvSpPr>
          <p:nvPr>
            <p:ph type="title"/>
          </p:nvPr>
        </p:nvSpPr>
        <p:spPr/>
        <p:txBody>
          <a:bodyPr>
            <a:normAutofit/>
          </a:bodyPr>
          <a:lstStyle/>
          <a:p>
            <a:r>
              <a:rPr lang="en-US" sz="2800" dirty="0"/>
              <a:t>Wyze Internet connected web cams</a:t>
            </a:r>
          </a:p>
        </p:txBody>
      </p:sp>
      <p:sp>
        <p:nvSpPr>
          <p:cNvPr id="3" name="Content Placeholder 2">
            <a:extLst>
              <a:ext uri="{FF2B5EF4-FFF2-40B4-BE49-F238E27FC236}">
                <a16:creationId xmlns:a16="http://schemas.microsoft.com/office/drawing/2014/main" id="{97B3172D-A682-41D5-A23A-68D720C41898}"/>
              </a:ext>
            </a:extLst>
          </p:cNvPr>
          <p:cNvSpPr>
            <a:spLocks noGrp="1"/>
          </p:cNvSpPr>
          <p:nvPr>
            <p:ph idx="1"/>
          </p:nvPr>
        </p:nvSpPr>
        <p:spPr>
          <a:xfrm>
            <a:off x="502920" y="530352"/>
            <a:ext cx="8183880" cy="4956048"/>
          </a:xfrm>
        </p:spPr>
        <p:txBody>
          <a:bodyPr>
            <a:normAutofit fontScale="92500" lnSpcReduction="10000"/>
          </a:bodyPr>
          <a:lstStyle/>
          <a:p>
            <a:r>
              <a:rPr lang="en-US" dirty="0"/>
              <a:t>BitDefender attempts 3 years</a:t>
            </a:r>
          </a:p>
          <a:p>
            <a:r>
              <a:rPr lang="en-US" dirty="0"/>
              <a:t>Helpful &lt;-&gt; Harmful</a:t>
            </a:r>
          </a:p>
          <a:p>
            <a:r>
              <a:rPr lang="en-US" dirty="0"/>
              <a:t>YOU – shared secret key</a:t>
            </a:r>
          </a:p>
          <a:p>
            <a:pPr marL="0" indent="0">
              <a:buNone/>
            </a:pPr>
            <a:r>
              <a:rPr lang="en-US" dirty="0"/>
              <a:t>   send ID 0x2710  client to camera</a:t>
            </a:r>
          </a:p>
          <a:p>
            <a:pPr marL="0" indent="0">
              <a:buNone/>
            </a:pPr>
            <a:r>
              <a:rPr lang="en-US" dirty="0"/>
              <a:t>   crypto magic</a:t>
            </a:r>
          </a:p>
          <a:p>
            <a:pPr marL="0" indent="0">
              <a:buNone/>
            </a:pPr>
            <a:r>
              <a:rPr lang="en-US" dirty="0"/>
              <a:t>   client sends result as ID 0x2712</a:t>
            </a:r>
          </a:p>
          <a:p>
            <a:pPr marL="0" indent="0">
              <a:buNone/>
            </a:pPr>
            <a:r>
              <a:rPr lang="en-US" dirty="0"/>
              <a:t>   encrypted channel</a:t>
            </a:r>
          </a:p>
          <a:p>
            <a:r>
              <a:rPr lang="en-US" dirty="0"/>
              <a:t>THEM – just send 0x2712</a:t>
            </a:r>
          </a:p>
          <a:p>
            <a:endParaRPr lang="en-US" dirty="0"/>
          </a:p>
          <a:p>
            <a:r>
              <a:rPr lang="en-US" dirty="0"/>
              <a:t>AND SD card contents simple XOR</a:t>
            </a:r>
          </a:p>
          <a:p>
            <a:r>
              <a:rPr lang="en-US" dirty="0"/>
              <a:t>Got one?   Got 1</a:t>
            </a:r>
            <a:r>
              <a:rPr lang="en-US" baseline="30000" dirty="0"/>
              <a:t>st</a:t>
            </a:r>
            <a:r>
              <a:rPr lang="en-US" dirty="0"/>
              <a:t> gen?</a:t>
            </a:r>
          </a:p>
          <a:p>
            <a:pPr marL="0" indent="0">
              <a:buNone/>
            </a:pPr>
            <a:r>
              <a:rPr lang="en-US" dirty="0"/>
              <a:t>   </a:t>
            </a:r>
          </a:p>
        </p:txBody>
      </p:sp>
      <p:pic>
        <p:nvPicPr>
          <p:cNvPr id="4" name="Audio 3">
            <a:hlinkClick r:id="" action="ppaction://media"/>
            <a:extLst>
              <a:ext uri="{FF2B5EF4-FFF2-40B4-BE49-F238E27FC236}">
                <a16:creationId xmlns:a16="http://schemas.microsoft.com/office/drawing/2014/main" id="{628C9D6A-8E9B-4BB1-8DB6-43F92EABFB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92745618"/>
      </p:ext>
    </p:extLst>
  </p:cSld>
  <p:clrMapOvr>
    <a:masterClrMapping/>
  </p:clrMapOvr>
  <mc:AlternateContent xmlns:mc="http://schemas.openxmlformats.org/markup-compatibility/2006">
    <mc:Choice xmlns:p14="http://schemas.microsoft.com/office/powerpoint/2010/main" Requires="p14">
      <p:transition spd="slow" p14:dur="2000" advTm="157649"/>
    </mc:Choice>
    <mc:Fallback>
      <p:transition spd="slow" advTm="157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7DEDD-E571-4744-B13A-6FB26AF38EE5}"/>
              </a:ext>
            </a:extLst>
          </p:cNvPr>
          <p:cNvSpPr>
            <a:spLocks noGrp="1"/>
          </p:cNvSpPr>
          <p:nvPr>
            <p:ph type="title"/>
          </p:nvPr>
        </p:nvSpPr>
        <p:spPr/>
        <p:txBody>
          <a:bodyPr/>
          <a:lstStyle/>
          <a:p>
            <a:r>
              <a:rPr lang="en-US" dirty="0"/>
              <a:t>Chrome OS Version 100</a:t>
            </a:r>
          </a:p>
        </p:txBody>
      </p:sp>
      <p:sp>
        <p:nvSpPr>
          <p:cNvPr id="3" name="Content Placeholder 2">
            <a:extLst>
              <a:ext uri="{FF2B5EF4-FFF2-40B4-BE49-F238E27FC236}">
                <a16:creationId xmlns:a16="http://schemas.microsoft.com/office/drawing/2014/main" id="{C0F30CB8-182B-4176-9F9C-6EAA5451DD5F}"/>
              </a:ext>
            </a:extLst>
          </p:cNvPr>
          <p:cNvSpPr>
            <a:spLocks noGrp="1"/>
          </p:cNvSpPr>
          <p:nvPr>
            <p:ph idx="1"/>
          </p:nvPr>
        </p:nvSpPr>
        <p:spPr/>
        <p:txBody>
          <a:bodyPr/>
          <a:lstStyle/>
          <a:p>
            <a:r>
              <a:rPr lang="en-US" dirty="0"/>
              <a:t>New App launcher</a:t>
            </a:r>
          </a:p>
          <a:p>
            <a:endParaRPr lang="en-US" dirty="0"/>
          </a:p>
        </p:txBody>
      </p:sp>
      <p:pic>
        <p:nvPicPr>
          <p:cNvPr id="7" name="Picture 6">
            <a:extLst>
              <a:ext uri="{FF2B5EF4-FFF2-40B4-BE49-F238E27FC236}">
                <a16:creationId xmlns:a16="http://schemas.microsoft.com/office/drawing/2014/main" id="{70D0C596-41C3-49C8-B2EA-3AC509706B99}"/>
              </a:ext>
            </a:extLst>
          </p:cNvPr>
          <p:cNvPicPr>
            <a:picLocks noChangeAspect="1"/>
          </p:cNvPicPr>
          <p:nvPr/>
        </p:nvPicPr>
        <p:blipFill>
          <a:blip r:embed="rId4"/>
          <a:stretch>
            <a:fillRect/>
          </a:stretch>
        </p:blipFill>
        <p:spPr>
          <a:xfrm>
            <a:off x="1752600" y="1219200"/>
            <a:ext cx="4229690" cy="4187952"/>
          </a:xfrm>
          <a:prstGeom prst="rect">
            <a:avLst/>
          </a:prstGeom>
        </p:spPr>
      </p:pic>
      <p:pic>
        <p:nvPicPr>
          <p:cNvPr id="8" name="Audio 7">
            <a:hlinkClick r:id="" action="ppaction://media"/>
            <a:extLst>
              <a:ext uri="{FF2B5EF4-FFF2-40B4-BE49-F238E27FC236}">
                <a16:creationId xmlns:a16="http://schemas.microsoft.com/office/drawing/2014/main" id="{D569AFA8-1FD8-47EC-BF02-BCD42C424B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83683171"/>
      </p:ext>
    </p:extLst>
  </p:cSld>
  <p:clrMapOvr>
    <a:masterClrMapping/>
  </p:clrMapOvr>
  <mc:AlternateContent xmlns:mc="http://schemas.openxmlformats.org/markup-compatibility/2006">
    <mc:Choice xmlns:p14="http://schemas.microsoft.com/office/powerpoint/2010/main" Requires="p14">
      <p:transition spd="slow" p14:dur="2000" advTm="46171"/>
    </mc:Choice>
    <mc:Fallback>
      <p:transition spd="slow" advTm="46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A82560-AFF2-4D25-9856-57A0A1EED5F1}"/>
              </a:ext>
            </a:extLst>
          </p:cNvPr>
          <p:cNvSpPr>
            <a:spLocks noGrp="1"/>
          </p:cNvSpPr>
          <p:nvPr>
            <p:ph type="title"/>
          </p:nvPr>
        </p:nvSpPr>
        <p:spPr>
          <a:xfrm>
            <a:off x="502920" y="4267200"/>
            <a:ext cx="8183880" cy="1776984"/>
          </a:xfrm>
        </p:spPr>
        <p:txBody>
          <a:bodyPr>
            <a:normAutofit fontScale="90000"/>
          </a:bodyPr>
          <a:lstStyle/>
          <a:p>
            <a:r>
              <a:rPr lang="en-US" sz="3600" dirty="0"/>
              <a:t>Audio Recording In Progress</a:t>
            </a:r>
            <a:br>
              <a:rPr lang="en-US" sz="3600" dirty="0"/>
            </a:br>
            <a:br>
              <a:rPr lang="en-US" sz="3600" dirty="0"/>
            </a:br>
            <a:br>
              <a:rPr lang="en-US" sz="3600" dirty="0"/>
            </a:br>
            <a:br>
              <a:rPr lang="en-US" sz="3600" dirty="0"/>
            </a:br>
            <a:r>
              <a:rPr lang="en-US" sz="2200" dirty="0"/>
              <a:t>SIG attendees are required to be members of the chartered club sponsoring that SIG.</a:t>
            </a:r>
            <a:br>
              <a:rPr lang="en-US" sz="2200" dirty="0"/>
            </a:br>
            <a:r>
              <a:rPr lang="en-US" sz="2200" dirty="0"/>
              <a:t>Sun City Community Association By-law</a:t>
            </a:r>
            <a:br>
              <a:rPr lang="en-US" dirty="0"/>
            </a:br>
            <a:br>
              <a:rPr lang="en-US" sz="3600" dirty="0"/>
            </a:br>
            <a:endParaRPr lang="en-US" sz="3600" dirty="0"/>
          </a:p>
        </p:txBody>
      </p:sp>
      <p:sp>
        <p:nvSpPr>
          <p:cNvPr id="2" name="Content Placeholder 1">
            <a:extLst>
              <a:ext uri="{FF2B5EF4-FFF2-40B4-BE49-F238E27FC236}">
                <a16:creationId xmlns:a16="http://schemas.microsoft.com/office/drawing/2014/main" id="{03BABF05-935F-4C76-BB76-85217ADA233E}"/>
              </a:ext>
            </a:extLst>
          </p:cNvPr>
          <p:cNvSpPr>
            <a:spLocks noGrp="1"/>
          </p:cNvSpPr>
          <p:nvPr>
            <p:ph idx="1"/>
          </p:nvPr>
        </p:nvSpPr>
        <p:spPr/>
        <p:txBody>
          <a:bodyPr/>
          <a:lstStyle/>
          <a:p>
            <a:r>
              <a:rPr lang="en-US" dirty="0">
                <a:hlinkClick r:id="rId4"/>
              </a:rPr>
              <a:t>Audio recording of this session as MP4 file</a:t>
            </a:r>
            <a:endParaRPr lang="en-US" dirty="0"/>
          </a:p>
          <a:p>
            <a:r>
              <a:rPr lang="en-US" dirty="0"/>
              <a:t>Audio recording available at link shown above</a:t>
            </a:r>
          </a:p>
        </p:txBody>
      </p:sp>
      <p:pic>
        <p:nvPicPr>
          <p:cNvPr id="3" name="Audio 2">
            <a:hlinkClick r:id="" action="ppaction://media"/>
            <a:extLst>
              <a:ext uri="{FF2B5EF4-FFF2-40B4-BE49-F238E27FC236}">
                <a16:creationId xmlns:a16="http://schemas.microsoft.com/office/drawing/2014/main" id="{0BCB3C00-8965-4BDA-AC62-9AD12E30F2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28242589"/>
      </p:ext>
    </p:extLst>
  </p:cSld>
  <p:clrMapOvr>
    <a:masterClrMapping/>
  </p:clrMapOvr>
  <mc:AlternateContent xmlns:mc="http://schemas.openxmlformats.org/markup-compatibility/2006">
    <mc:Choice xmlns:p14="http://schemas.microsoft.com/office/powerpoint/2010/main" Requires="p14">
      <p:transition spd="slow" p14:dur="2000" advTm="22811"/>
    </mc:Choice>
    <mc:Fallback>
      <p:transition spd="slow" advTm="22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B346-3B8A-4E07-B202-E96833F911EC}"/>
              </a:ext>
            </a:extLst>
          </p:cNvPr>
          <p:cNvSpPr>
            <a:spLocks noGrp="1"/>
          </p:cNvSpPr>
          <p:nvPr>
            <p:ph type="title"/>
          </p:nvPr>
        </p:nvSpPr>
        <p:spPr/>
        <p:txBody>
          <a:bodyPr/>
          <a:lstStyle/>
          <a:p>
            <a:r>
              <a:rPr lang="en-US" dirty="0"/>
              <a:t>Chrome OS version 100</a:t>
            </a:r>
          </a:p>
        </p:txBody>
      </p:sp>
      <p:sp>
        <p:nvSpPr>
          <p:cNvPr id="3" name="Content Placeholder 2">
            <a:extLst>
              <a:ext uri="{FF2B5EF4-FFF2-40B4-BE49-F238E27FC236}">
                <a16:creationId xmlns:a16="http://schemas.microsoft.com/office/drawing/2014/main" id="{D09294DF-BE63-44F7-B50D-5B5C9F6C369D}"/>
              </a:ext>
            </a:extLst>
          </p:cNvPr>
          <p:cNvSpPr>
            <a:spLocks noGrp="1"/>
          </p:cNvSpPr>
          <p:nvPr>
            <p:ph idx="1"/>
          </p:nvPr>
        </p:nvSpPr>
        <p:spPr/>
        <p:txBody>
          <a:bodyPr>
            <a:normAutofit/>
          </a:bodyPr>
          <a:lstStyle/>
          <a:p>
            <a:r>
              <a:rPr lang="en-US" dirty="0"/>
              <a:t>Editing with Voice Dictation</a:t>
            </a:r>
          </a:p>
          <a:p>
            <a:pPr marL="0" indent="0">
              <a:buNone/>
            </a:pPr>
            <a:r>
              <a:rPr lang="en-US" dirty="0"/>
              <a:t>    After Dictation activation</a:t>
            </a:r>
          </a:p>
          <a:p>
            <a:pPr marL="0" indent="0">
              <a:buNone/>
            </a:pPr>
            <a:r>
              <a:rPr lang="en-US" dirty="0"/>
              <a:t>    Everything key + D</a:t>
            </a:r>
          </a:p>
          <a:p>
            <a:r>
              <a:rPr lang="en-US" dirty="0"/>
              <a:t>Create personal GIFs</a:t>
            </a:r>
          </a:p>
          <a:p>
            <a:r>
              <a:rPr lang="en-US" dirty="0"/>
              <a:t>Updated Android Container</a:t>
            </a:r>
          </a:p>
          <a:p>
            <a:pPr marL="0" indent="0">
              <a:buNone/>
            </a:pPr>
            <a:r>
              <a:rPr lang="en-US" dirty="0"/>
              <a:t>   Android Runtime for Chrome (ARC)</a:t>
            </a:r>
          </a:p>
          <a:p>
            <a:pPr marL="0" indent="0">
              <a:buNone/>
            </a:pPr>
            <a:r>
              <a:rPr lang="en-US" dirty="0"/>
              <a:t>   to</a:t>
            </a:r>
          </a:p>
          <a:p>
            <a:pPr marL="0" indent="0">
              <a:buNone/>
            </a:pPr>
            <a:r>
              <a:rPr lang="en-US" dirty="0"/>
              <a:t>   Android Runtime for Chrome VM</a:t>
            </a:r>
          </a:p>
          <a:p>
            <a:pPr marL="0" indent="0">
              <a:buNone/>
            </a:pPr>
            <a:endParaRPr lang="en-US" dirty="0"/>
          </a:p>
        </p:txBody>
      </p:sp>
      <p:pic>
        <p:nvPicPr>
          <p:cNvPr id="5" name="Picture 4">
            <a:extLst>
              <a:ext uri="{FF2B5EF4-FFF2-40B4-BE49-F238E27FC236}">
                <a16:creationId xmlns:a16="http://schemas.microsoft.com/office/drawing/2014/main" id="{E9AD0A79-BC38-4F51-802F-7E0081E853A5}"/>
              </a:ext>
            </a:extLst>
          </p:cNvPr>
          <p:cNvPicPr>
            <a:picLocks noChangeAspect="1"/>
          </p:cNvPicPr>
          <p:nvPr/>
        </p:nvPicPr>
        <p:blipFill>
          <a:blip r:embed="rId4"/>
          <a:stretch>
            <a:fillRect/>
          </a:stretch>
        </p:blipFill>
        <p:spPr>
          <a:xfrm>
            <a:off x="6172200" y="813816"/>
            <a:ext cx="2514600" cy="609600"/>
          </a:xfrm>
          <a:prstGeom prst="rect">
            <a:avLst/>
          </a:prstGeom>
        </p:spPr>
      </p:pic>
      <p:pic>
        <p:nvPicPr>
          <p:cNvPr id="8" name="Audio 7">
            <a:hlinkClick r:id="" action="ppaction://media"/>
            <a:extLst>
              <a:ext uri="{FF2B5EF4-FFF2-40B4-BE49-F238E27FC236}">
                <a16:creationId xmlns:a16="http://schemas.microsoft.com/office/drawing/2014/main" id="{4226D344-9873-4351-AC23-F7604335FA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24598064"/>
      </p:ext>
    </p:extLst>
  </p:cSld>
  <p:clrMapOvr>
    <a:masterClrMapping/>
  </p:clrMapOvr>
  <mc:AlternateContent xmlns:mc="http://schemas.openxmlformats.org/markup-compatibility/2006">
    <mc:Choice xmlns:p14="http://schemas.microsoft.com/office/powerpoint/2010/main" Requires="p14">
      <p:transition spd="slow" p14:dur="2000" advTm="57014"/>
    </mc:Choice>
    <mc:Fallback>
      <p:transition spd="slow" advTm="57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8E153-A287-4AC0-99DA-C601F7AFD009}"/>
              </a:ext>
            </a:extLst>
          </p:cNvPr>
          <p:cNvSpPr>
            <a:spLocks noGrp="1"/>
          </p:cNvSpPr>
          <p:nvPr>
            <p:ph type="title"/>
          </p:nvPr>
        </p:nvSpPr>
        <p:spPr/>
        <p:txBody>
          <a:bodyPr>
            <a:normAutofit fontScale="90000"/>
          </a:bodyPr>
          <a:lstStyle/>
          <a:p>
            <a:r>
              <a:rPr lang="en-US" dirty="0"/>
              <a:t>Chrome OS Creating Personal GIFs</a:t>
            </a:r>
          </a:p>
        </p:txBody>
      </p:sp>
      <p:pic>
        <p:nvPicPr>
          <p:cNvPr id="5" name="Content Placeholder 4">
            <a:extLst>
              <a:ext uri="{FF2B5EF4-FFF2-40B4-BE49-F238E27FC236}">
                <a16:creationId xmlns:a16="http://schemas.microsoft.com/office/drawing/2014/main" id="{FCF3C7A8-6BA4-4BEF-BDB6-93F01E3F3409}"/>
              </a:ext>
            </a:extLst>
          </p:cNvPr>
          <p:cNvPicPr>
            <a:picLocks noGrp="1" noChangeAspect="1"/>
          </p:cNvPicPr>
          <p:nvPr>
            <p:ph idx="1"/>
          </p:nvPr>
        </p:nvPicPr>
        <p:blipFill>
          <a:blip r:embed="rId4"/>
          <a:stretch>
            <a:fillRect/>
          </a:stretch>
        </p:blipFill>
        <p:spPr>
          <a:xfrm>
            <a:off x="685800" y="756977"/>
            <a:ext cx="7955279" cy="4653223"/>
          </a:xfrm>
        </p:spPr>
      </p:pic>
      <p:pic>
        <p:nvPicPr>
          <p:cNvPr id="6" name="Audio 5">
            <a:hlinkClick r:id="" action="ppaction://media"/>
            <a:extLst>
              <a:ext uri="{FF2B5EF4-FFF2-40B4-BE49-F238E27FC236}">
                <a16:creationId xmlns:a16="http://schemas.microsoft.com/office/drawing/2014/main" id="{46DA4E76-1B93-49D0-AA33-67D34D1253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38153362"/>
      </p:ext>
    </p:extLst>
  </p:cSld>
  <p:clrMapOvr>
    <a:masterClrMapping/>
  </p:clrMapOvr>
  <mc:AlternateContent xmlns:mc="http://schemas.openxmlformats.org/markup-compatibility/2006">
    <mc:Choice xmlns:p14="http://schemas.microsoft.com/office/powerpoint/2010/main" Requires="p14">
      <p:transition spd="slow" p14:dur="2000" advTm="12341"/>
    </mc:Choice>
    <mc:Fallback>
      <p:transition spd="slow" advTm="12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FD991-5252-4234-9DAE-0AA4382B01FE}"/>
              </a:ext>
            </a:extLst>
          </p:cNvPr>
          <p:cNvSpPr>
            <a:spLocks noGrp="1"/>
          </p:cNvSpPr>
          <p:nvPr>
            <p:ph type="title"/>
          </p:nvPr>
        </p:nvSpPr>
        <p:spPr/>
        <p:txBody>
          <a:bodyPr/>
          <a:lstStyle/>
          <a:p>
            <a:r>
              <a:rPr lang="en-US" dirty="0"/>
              <a:t>Current Issues</a:t>
            </a:r>
          </a:p>
        </p:txBody>
      </p:sp>
      <p:sp>
        <p:nvSpPr>
          <p:cNvPr id="3" name="Content Placeholder 2">
            <a:extLst>
              <a:ext uri="{FF2B5EF4-FFF2-40B4-BE49-F238E27FC236}">
                <a16:creationId xmlns:a16="http://schemas.microsoft.com/office/drawing/2014/main" id="{B6834ACB-AAFF-49B1-8364-989C6CD377D6}"/>
              </a:ext>
            </a:extLst>
          </p:cNvPr>
          <p:cNvSpPr>
            <a:spLocks noGrp="1"/>
          </p:cNvSpPr>
          <p:nvPr>
            <p:ph idx="1"/>
          </p:nvPr>
        </p:nvSpPr>
        <p:spPr/>
        <p:txBody>
          <a:bodyPr/>
          <a:lstStyle/>
          <a:p>
            <a:r>
              <a:rPr lang="en-US" dirty="0"/>
              <a:t>DeadBolt ransomware</a:t>
            </a:r>
          </a:p>
          <a:p>
            <a:pPr marL="0" indent="0">
              <a:buNone/>
            </a:pPr>
            <a:r>
              <a:rPr lang="en-US" dirty="0"/>
              <a:t>    Seeks backup first</a:t>
            </a:r>
          </a:p>
        </p:txBody>
      </p:sp>
      <p:pic>
        <p:nvPicPr>
          <p:cNvPr id="4" name="Audio 3">
            <a:hlinkClick r:id="" action="ppaction://media"/>
            <a:extLst>
              <a:ext uri="{FF2B5EF4-FFF2-40B4-BE49-F238E27FC236}">
                <a16:creationId xmlns:a16="http://schemas.microsoft.com/office/drawing/2014/main" id="{B23812BF-A106-401C-B7C5-AE25C7AE8A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53566787"/>
      </p:ext>
    </p:extLst>
  </p:cSld>
  <p:clrMapOvr>
    <a:masterClrMapping/>
  </p:clrMapOvr>
  <mc:AlternateContent xmlns:mc="http://schemas.openxmlformats.org/markup-compatibility/2006">
    <mc:Choice xmlns:p14="http://schemas.microsoft.com/office/powerpoint/2010/main" Requires="p14">
      <p:transition spd="slow" p14:dur="2000" advTm="51070"/>
    </mc:Choice>
    <mc:Fallback>
      <p:transition spd="slow" advTm="5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564574-5AB8-44D4-B77A-06B9212D9FAB}"/>
              </a:ext>
            </a:extLst>
          </p:cNvPr>
          <p:cNvPicPr>
            <a:picLocks noChangeAspect="1"/>
          </p:cNvPicPr>
          <p:nvPr/>
        </p:nvPicPr>
        <p:blipFill>
          <a:blip r:embed="rId4"/>
          <a:stretch>
            <a:fillRect/>
          </a:stretch>
        </p:blipFill>
        <p:spPr>
          <a:xfrm>
            <a:off x="609600" y="457200"/>
            <a:ext cx="7924800" cy="5638800"/>
          </a:xfrm>
          <a:prstGeom prst="rect">
            <a:avLst/>
          </a:prstGeom>
        </p:spPr>
      </p:pic>
      <p:pic>
        <p:nvPicPr>
          <p:cNvPr id="2" name="Audio 1">
            <a:hlinkClick r:id="" action="ppaction://media"/>
            <a:extLst>
              <a:ext uri="{FF2B5EF4-FFF2-40B4-BE49-F238E27FC236}">
                <a16:creationId xmlns:a16="http://schemas.microsoft.com/office/drawing/2014/main" id="{5C6EF902-8787-4C01-84DC-E7652EB5BC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40851303"/>
      </p:ext>
    </p:extLst>
  </p:cSld>
  <p:clrMapOvr>
    <a:masterClrMapping/>
  </p:clrMapOvr>
  <mc:AlternateContent xmlns:mc="http://schemas.openxmlformats.org/markup-compatibility/2006">
    <mc:Choice xmlns:p14="http://schemas.microsoft.com/office/powerpoint/2010/main" Requires="p14">
      <p:transition spd="slow" p14:dur="2000" advTm="15636"/>
    </mc:Choice>
    <mc:Fallback>
      <p:transition spd="slow" advTm="15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85317D-6121-42F5-B076-9AF3DED5463B}"/>
              </a:ext>
            </a:extLst>
          </p:cNvPr>
          <p:cNvPicPr>
            <a:picLocks noChangeAspect="1"/>
          </p:cNvPicPr>
          <p:nvPr/>
        </p:nvPicPr>
        <p:blipFill>
          <a:blip r:embed="rId4"/>
          <a:stretch>
            <a:fillRect/>
          </a:stretch>
        </p:blipFill>
        <p:spPr>
          <a:xfrm>
            <a:off x="457200" y="381000"/>
            <a:ext cx="8229600" cy="6096000"/>
          </a:xfrm>
          <a:prstGeom prst="rect">
            <a:avLst/>
          </a:prstGeom>
        </p:spPr>
      </p:pic>
      <p:pic>
        <p:nvPicPr>
          <p:cNvPr id="3" name="Audio 2">
            <a:hlinkClick r:id="" action="ppaction://media"/>
            <a:extLst>
              <a:ext uri="{FF2B5EF4-FFF2-40B4-BE49-F238E27FC236}">
                <a16:creationId xmlns:a16="http://schemas.microsoft.com/office/drawing/2014/main" id="{A0244EC9-D1D8-4136-AA5D-B7BCE93712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39849110"/>
      </p:ext>
    </p:extLst>
  </p:cSld>
  <p:clrMapOvr>
    <a:masterClrMapping/>
  </p:clrMapOvr>
  <mc:AlternateContent xmlns:mc="http://schemas.openxmlformats.org/markup-compatibility/2006">
    <mc:Choice xmlns:p14="http://schemas.microsoft.com/office/powerpoint/2010/main" Requires="p14">
      <p:transition spd="slow" p14:dur="2000" advTm="1832"/>
    </mc:Choice>
    <mc:Fallback>
      <p:transition spd="slow" advTm="1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28AE51-A336-404C-B56E-9FD591AD2C2E}"/>
              </a:ext>
            </a:extLst>
          </p:cNvPr>
          <p:cNvPicPr>
            <a:picLocks noChangeAspect="1"/>
          </p:cNvPicPr>
          <p:nvPr/>
        </p:nvPicPr>
        <p:blipFill>
          <a:blip r:embed="rId4"/>
          <a:stretch>
            <a:fillRect/>
          </a:stretch>
        </p:blipFill>
        <p:spPr>
          <a:xfrm>
            <a:off x="457200" y="457200"/>
            <a:ext cx="8229600" cy="5943600"/>
          </a:xfrm>
          <a:prstGeom prst="rect">
            <a:avLst/>
          </a:prstGeom>
        </p:spPr>
      </p:pic>
      <p:pic>
        <p:nvPicPr>
          <p:cNvPr id="3" name="Audio 2">
            <a:hlinkClick r:id="" action="ppaction://media"/>
            <a:extLst>
              <a:ext uri="{FF2B5EF4-FFF2-40B4-BE49-F238E27FC236}">
                <a16:creationId xmlns:a16="http://schemas.microsoft.com/office/drawing/2014/main" id="{2B447274-A392-4E2B-ADAC-CB8DC7C388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47342145"/>
      </p:ext>
    </p:extLst>
  </p:cSld>
  <p:clrMapOvr>
    <a:masterClrMapping/>
  </p:clrMapOvr>
  <mc:AlternateContent xmlns:mc="http://schemas.openxmlformats.org/markup-compatibility/2006">
    <mc:Choice xmlns:p14="http://schemas.microsoft.com/office/powerpoint/2010/main" Requires="p14">
      <p:transition spd="slow" p14:dur="2000" advTm="21906"/>
    </mc:Choice>
    <mc:Fallback>
      <p:transition spd="slow" advTm="21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24746-BECB-417B-AF8B-F3DFC2089A4E}"/>
              </a:ext>
            </a:extLst>
          </p:cNvPr>
          <p:cNvSpPr>
            <a:spLocks noGrp="1"/>
          </p:cNvSpPr>
          <p:nvPr>
            <p:ph type="title"/>
          </p:nvPr>
        </p:nvSpPr>
        <p:spPr/>
        <p:txBody>
          <a:bodyPr/>
          <a:lstStyle/>
          <a:p>
            <a:r>
              <a:rPr lang="en-US" dirty="0"/>
              <a:t>Alexa?</a:t>
            </a:r>
          </a:p>
        </p:txBody>
      </p:sp>
      <p:sp>
        <p:nvSpPr>
          <p:cNvPr id="3" name="Content Placeholder 2">
            <a:extLst>
              <a:ext uri="{FF2B5EF4-FFF2-40B4-BE49-F238E27FC236}">
                <a16:creationId xmlns:a16="http://schemas.microsoft.com/office/drawing/2014/main" id="{D6AB3372-0D07-4450-936E-E91FE7224A21}"/>
              </a:ext>
            </a:extLst>
          </p:cNvPr>
          <p:cNvSpPr>
            <a:spLocks noGrp="1"/>
          </p:cNvSpPr>
          <p:nvPr>
            <p:ph idx="1"/>
          </p:nvPr>
        </p:nvSpPr>
        <p:spPr/>
        <p:txBody>
          <a:bodyPr>
            <a:normAutofit lnSpcReduction="10000"/>
          </a:bodyPr>
          <a:lstStyle/>
          <a:p>
            <a:r>
              <a:rPr lang="en-US" dirty="0"/>
              <a:t>Delete everything …</a:t>
            </a:r>
          </a:p>
          <a:p>
            <a:pPr marL="0" indent="0">
              <a:buNone/>
            </a:pPr>
            <a:r>
              <a:rPr lang="en-US" dirty="0"/>
              <a:t>  </a:t>
            </a:r>
            <a:r>
              <a:rPr lang="en-US" sz="2000" dirty="0"/>
              <a:t>Settings &gt; Alexa Privacy &gt; Manage Your Alexa Data</a:t>
            </a:r>
          </a:p>
          <a:p>
            <a:pPr marL="0" indent="0">
              <a:buNone/>
            </a:pPr>
            <a:r>
              <a:rPr lang="en-US" sz="2000" dirty="0"/>
              <a:t>  </a:t>
            </a:r>
            <a:r>
              <a:rPr lang="en-US" dirty="0"/>
              <a:t> Enable deletion by voice</a:t>
            </a:r>
          </a:p>
          <a:p>
            <a:pPr marL="0" indent="0">
              <a:buNone/>
            </a:pPr>
            <a:r>
              <a:rPr lang="en-US" sz="2000" dirty="0"/>
              <a:t>   “Alexa, delete what I just said”</a:t>
            </a:r>
          </a:p>
          <a:p>
            <a:pPr marL="0" indent="0">
              <a:buNone/>
            </a:pPr>
            <a:r>
              <a:rPr lang="en-US" sz="2000" dirty="0"/>
              <a:t>   “Alexa, delete everything I said today”</a:t>
            </a:r>
          </a:p>
          <a:p>
            <a:pPr marL="0" indent="0">
              <a:buNone/>
            </a:pPr>
            <a:r>
              <a:rPr lang="en-US" sz="2000" dirty="0"/>
              <a:t>  Helpful &lt;-&gt; Harmful</a:t>
            </a:r>
          </a:p>
          <a:p>
            <a:r>
              <a:rPr lang="en-US" dirty="0"/>
              <a:t>Alexa, drop in</a:t>
            </a:r>
          </a:p>
          <a:p>
            <a:pPr marL="0" indent="0">
              <a:buNone/>
            </a:pPr>
            <a:r>
              <a:rPr lang="en-US" dirty="0"/>
              <a:t>   Device name   -  All devices</a:t>
            </a:r>
          </a:p>
          <a:p>
            <a:pPr marL="0" indent="0">
              <a:buNone/>
            </a:pPr>
            <a:r>
              <a:rPr lang="en-US" dirty="0"/>
              <a:t>   </a:t>
            </a:r>
            <a:r>
              <a:rPr lang="en-US" sz="2000" dirty="0"/>
              <a:t>Confirmation tone</a:t>
            </a:r>
          </a:p>
          <a:p>
            <a:pPr marL="0" indent="0">
              <a:buNone/>
            </a:pPr>
            <a:r>
              <a:rPr lang="en-US" sz="2000" dirty="0"/>
              <a:t>   </a:t>
            </a:r>
            <a:r>
              <a:rPr lang="en-US" dirty="0"/>
              <a:t>OTHER HOMES</a:t>
            </a:r>
          </a:p>
        </p:txBody>
      </p:sp>
      <p:pic>
        <p:nvPicPr>
          <p:cNvPr id="4" name="Audio 3">
            <a:hlinkClick r:id="" action="ppaction://media"/>
            <a:extLst>
              <a:ext uri="{FF2B5EF4-FFF2-40B4-BE49-F238E27FC236}">
                <a16:creationId xmlns:a16="http://schemas.microsoft.com/office/drawing/2014/main" id="{70007F40-94E0-405D-9A7A-A598314CFB4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06353504"/>
      </p:ext>
    </p:extLst>
  </p:cSld>
  <p:clrMapOvr>
    <a:masterClrMapping/>
  </p:clrMapOvr>
  <mc:AlternateContent xmlns:mc="http://schemas.openxmlformats.org/markup-compatibility/2006">
    <mc:Choice xmlns:p14="http://schemas.microsoft.com/office/powerpoint/2010/main" Requires="p14">
      <p:transition spd="slow" p14:dur="2000" advTm="111651"/>
    </mc:Choice>
    <mc:Fallback>
      <p:transition spd="slow" advTm="111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9FB1-1487-4F17-8D83-7220E3038B22}"/>
              </a:ext>
            </a:extLst>
          </p:cNvPr>
          <p:cNvSpPr>
            <a:spLocks noGrp="1"/>
          </p:cNvSpPr>
          <p:nvPr>
            <p:ph type="title"/>
          </p:nvPr>
        </p:nvSpPr>
        <p:spPr/>
        <p:txBody>
          <a:bodyPr/>
          <a:lstStyle/>
          <a:p>
            <a:r>
              <a:rPr lang="en-US" dirty="0"/>
              <a:t>Alexa Drop In   setup</a:t>
            </a:r>
          </a:p>
        </p:txBody>
      </p:sp>
      <p:sp>
        <p:nvSpPr>
          <p:cNvPr id="3" name="Content Placeholder 2">
            <a:extLst>
              <a:ext uri="{FF2B5EF4-FFF2-40B4-BE49-F238E27FC236}">
                <a16:creationId xmlns:a16="http://schemas.microsoft.com/office/drawing/2014/main" id="{2E3910C3-1206-4A39-81C5-D41972510F28}"/>
              </a:ext>
            </a:extLst>
          </p:cNvPr>
          <p:cNvSpPr>
            <a:spLocks noGrp="1"/>
          </p:cNvSpPr>
          <p:nvPr>
            <p:ph idx="1"/>
          </p:nvPr>
        </p:nvSpPr>
        <p:spPr/>
        <p:txBody>
          <a:bodyPr/>
          <a:lstStyle/>
          <a:p>
            <a:r>
              <a:rPr lang="en-US" dirty="0"/>
              <a:t>Alexa App</a:t>
            </a:r>
          </a:p>
          <a:p>
            <a:pPr marL="0" indent="0">
              <a:buNone/>
            </a:pPr>
            <a:r>
              <a:rPr lang="en-US" dirty="0"/>
              <a:t>  Devices &gt; Echo &amp; Alexa &gt; Drop In</a:t>
            </a:r>
          </a:p>
          <a:p>
            <a:pPr marL="0" indent="0">
              <a:buNone/>
            </a:pPr>
            <a:r>
              <a:rPr lang="en-US" dirty="0"/>
              <a:t>  Enable</a:t>
            </a:r>
          </a:p>
          <a:p>
            <a:pPr marL="0" indent="0">
              <a:buNone/>
            </a:pPr>
            <a:r>
              <a:rPr lang="en-US" dirty="0"/>
              <a:t>  Allow Drop In</a:t>
            </a:r>
          </a:p>
          <a:p>
            <a:r>
              <a:rPr lang="en-US" dirty="0"/>
              <a:t>Alexa Calling &amp; Messaging</a:t>
            </a:r>
          </a:p>
          <a:p>
            <a:r>
              <a:rPr lang="en-US" dirty="0"/>
              <a:t>BOTH parties must setup</a:t>
            </a:r>
          </a:p>
        </p:txBody>
      </p:sp>
      <p:pic>
        <p:nvPicPr>
          <p:cNvPr id="4" name="Audio 3">
            <a:hlinkClick r:id="" action="ppaction://media"/>
            <a:extLst>
              <a:ext uri="{FF2B5EF4-FFF2-40B4-BE49-F238E27FC236}">
                <a16:creationId xmlns:a16="http://schemas.microsoft.com/office/drawing/2014/main" id="{CA864188-AFE7-42A6-8858-B4908809D4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29586468"/>
      </p:ext>
    </p:extLst>
  </p:cSld>
  <p:clrMapOvr>
    <a:masterClrMapping/>
  </p:clrMapOvr>
  <mc:AlternateContent xmlns:mc="http://schemas.openxmlformats.org/markup-compatibility/2006">
    <mc:Choice xmlns:p14="http://schemas.microsoft.com/office/powerpoint/2010/main" Requires="p14">
      <p:transition spd="slow" p14:dur="2000" advTm="29754"/>
    </mc:Choice>
    <mc:Fallback>
      <p:transition spd="slow" advTm="29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8920C-3AD7-4139-B0FA-4CAB633C7CD6}"/>
              </a:ext>
            </a:extLst>
          </p:cNvPr>
          <p:cNvSpPr>
            <a:spLocks noGrp="1"/>
          </p:cNvSpPr>
          <p:nvPr>
            <p:ph type="title"/>
          </p:nvPr>
        </p:nvSpPr>
        <p:spPr/>
        <p:txBody>
          <a:bodyPr/>
          <a:lstStyle/>
          <a:p>
            <a:r>
              <a:rPr lang="en-US" dirty="0"/>
              <a:t>Smart Speakers</a:t>
            </a:r>
          </a:p>
        </p:txBody>
      </p:sp>
      <p:sp>
        <p:nvSpPr>
          <p:cNvPr id="3" name="Content Placeholder 2">
            <a:extLst>
              <a:ext uri="{FF2B5EF4-FFF2-40B4-BE49-F238E27FC236}">
                <a16:creationId xmlns:a16="http://schemas.microsoft.com/office/drawing/2014/main" id="{B127F7AE-0CD5-4F95-A27F-96E90082952B}"/>
              </a:ext>
            </a:extLst>
          </p:cNvPr>
          <p:cNvSpPr>
            <a:spLocks noGrp="1"/>
          </p:cNvSpPr>
          <p:nvPr>
            <p:ph idx="1"/>
          </p:nvPr>
        </p:nvSpPr>
        <p:spPr/>
        <p:txBody>
          <a:bodyPr>
            <a:normAutofit lnSpcReduction="10000"/>
          </a:bodyPr>
          <a:lstStyle/>
          <a:p>
            <a:r>
              <a:rPr lang="en-US" dirty="0"/>
              <a:t>Video Calling</a:t>
            </a:r>
          </a:p>
          <a:p>
            <a:r>
              <a:rPr lang="en-US" dirty="0"/>
              <a:t>Hands Free</a:t>
            </a:r>
          </a:p>
          <a:p>
            <a:r>
              <a:rPr lang="en-US" dirty="0"/>
              <a:t>“announce I am on my way home”</a:t>
            </a:r>
          </a:p>
          <a:p>
            <a:r>
              <a:rPr lang="en-US" dirty="0"/>
              <a:t>“Call for help”   Emergency Contacts</a:t>
            </a:r>
          </a:p>
          <a:p>
            <a:r>
              <a:rPr lang="en-US" dirty="0"/>
              <a:t>Captioning</a:t>
            </a:r>
          </a:p>
          <a:p>
            <a:r>
              <a:rPr lang="en-US" dirty="0"/>
              <a:t>Whisper mode</a:t>
            </a:r>
          </a:p>
          <a:p>
            <a:r>
              <a:rPr lang="en-US" dirty="0"/>
              <a:t>Pair with Bluetooth</a:t>
            </a:r>
          </a:p>
          <a:p>
            <a:r>
              <a:rPr lang="en-US" dirty="0"/>
              <a:t>Beer Goggles</a:t>
            </a:r>
          </a:p>
          <a:p>
            <a:r>
              <a:rPr lang="en-US" dirty="0"/>
              <a:t>Skills</a:t>
            </a:r>
          </a:p>
        </p:txBody>
      </p:sp>
      <p:pic>
        <p:nvPicPr>
          <p:cNvPr id="4" name="Audio 3">
            <a:hlinkClick r:id="" action="ppaction://media"/>
            <a:extLst>
              <a:ext uri="{FF2B5EF4-FFF2-40B4-BE49-F238E27FC236}">
                <a16:creationId xmlns:a16="http://schemas.microsoft.com/office/drawing/2014/main" id="{2389F01E-B3DB-4363-AC38-1CAF2890D9E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65562085"/>
      </p:ext>
    </p:extLst>
  </p:cSld>
  <p:clrMapOvr>
    <a:masterClrMapping/>
  </p:clrMapOvr>
  <mc:AlternateContent xmlns:mc="http://schemas.openxmlformats.org/markup-compatibility/2006">
    <mc:Choice xmlns:p14="http://schemas.microsoft.com/office/powerpoint/2010/main" Requires="p14">
      <p:transition spd="slow" p14:dur="2000" advTm="148292"/>
    </mc:Choice>
    <mc:Fallback>
      <p:transition spd="slow" advTm="148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AB6A5-AAD7-4634-8638-96A922A2EE3C}"/>
              </a:ext>
            </a:extLst>
          </p:cNvPr>
          <p:cNvSpPr>
            <a:spLocks noGrp="1"/>
          </p:cNvSpPr>
          <p:nvPr>
            <p:ph type="title"/>
          </p:nvPr>
        </p:nvSpPr>
        <p:spPr/>
        <p:txBody>
          <a:bodyPr/>
          <a:lstStyle/>
          <a:p>
            <a:r>
              <a:rPr lang="en-US" dirty="0"/>
              <a:t>Borat RAT malware</a:t>
            </a:r>
          </a:p>
        </p:txBody>
      </p:sp>
      <p:sp>
        <p:nvSpPr>
          <p:cNvPr id="3" name="Content Placeholder 2">
            <a:extLst>
              <a:ext uri="{FF2B5EF4-FFF2-40B4-BE49-F238E27FC236}">
                <a16:creationId xmlns:a16="http://schemas.microsoft.com/office/drawing/2014/main" id="{B70033F3-4DA0-4278-B098-9D24C4F98BB5}"/>
              </a:ext>
            </a:extLst>
          </p:cNvPr>
          <p:cNvSpPr>
            <a:spLocks noGrp="1"/>
          </p:cNvSpPr>
          <p:nvPr>
            <p:ph idx="1"/>
          </p:nvPr>
        </p:nvSpPr>
        <p:spPr/>
        <p:txBody>
          <a:bodyPr>
            <a:normAutofit fontScale="85000" lnSpcReduction="20000"/>
          </a:bodyPr>
          <a:lstStyle/>
          <a:p>
            <a:r>
              <a:rPr lang="en-US" dirty="0"/>
              <a:t>Remote Access Trojan (RAT)</a:t>
            </a:r>
          </a:p>
          <a:p>
            <a:r>
              <a:rPr lang="en-US" dirty="0"/>
              <a:t>Spyware</a:t>
            </a:r>
          </a:p>
          <a:p>
            <a:r>
              <a:rPr lang="en-US" dirty="0"/>
              <a:t>Ransomware</a:t>
            </a:r>
          </a:p>
          <a:p>
            <a:r>
              <a:rPr lang="en-US" dirty="0"/>
              <a:t>Builder, feature modules, server certificate</a:t>
            </a:r>
          </a:p>
          <a:p>
            <a:r>
              <a:rPr lang="en-US" dirty="0"/>
              <a:t>DDoS</a:t>
            </a:r>
          </a:p>
          <a:p>
            <a:r>
              <a:rPr lang="en-US" dirty="0"/>
              <a:t>Record audio &amp; video</a:t>
            </a:r>
          </a:p>
          <a:p>
            <a:r>
              <a:rPr lang="en-US" dirty="0"/>
              <a:t>Take control mouse and/or keyboard</a:t>
            </a:r>
          </a:p>
          <a:p>
            <a:r>
              <a:rPr lang="en-US" dirty="0"/>
              <a:t>Screen captures</a:t>
            </a:r>
          </a:p>
          <a:p>
            <a:r>
              <a:rPr lang="en-US" dirty="0"/>
              <a:t>Modify system settings</a:t>
            </a:r>
          </a:p>
          <a:p>
            <a:r>
              <a:rPr lang="en-US" dirty="0"/>
              <a:t>Stealing and/or deleting files    Modification</a:t>
            </a:r>
          </a:p>
          <a:p>
            <a:r>
              <a:rPr lang="en-US" dirty="0"/>
              <a:t>Reverse proxy</a:t>
            </a:r>
          </a:p>
          <a:p>
            <a:r>
              <a:rPr lang="en-US" dirty="0"/>
              <a:t>Browser manipulations</a:t>
            </a:r>
          </a:p>
        </p:txBody>
      </p:sp>
      <p:pic>
        <p:nvPicPr>
          <p:cNvPr id="4" name="Audio 3">
            <a:hlinkClick r:id="" action="ppaction://media"/>
            <a:extLst>
              <a:ext uri="{FF2B5EF4-FFF2-40B4-BE49-F238E27FC236}">
                <a16:creationId xmlns:a16="http://schemas.microsoft.com/office/drawing/2014/main" id="{494F2139-133B-40E2-9EA4-FD467571CC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097950"/>
      </p:ext>
    </p:extLst>
  </p:cSld>
  <p:clrMapOvr>
    <a:masterClrMapping/>
  </p:clrMapOvr>
  <mc:AlternateContent xmlns:mc="http://schemas.openxmlformats.org/markup-compatibility/2006">
    <mc:Choice xmlns:p14="http://schemas.microsoft.com/office/powerpoint/2010/main" Requires="p14">
      <p:transition spd="slow" p14:dur="2000" advTm="95791"/>
    </mc:Choice>
    <mc:Fallback>
      <p:transition spd="slow" advTm="9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C0F6D-8CEA-4847-8DBC-BCDAE283D56D}"/>
              </a:ext>
            </a:extLst>
          </p:cNvPr>
          <p:cNvSpPr>
            <a:spLocks noGrp="1"/>
          </p:cNvSpPr>
          <p:nvPr>
            <p:ph type="title"/>
          </p:nvPr>
        </p:nvSpPr>
        <p:spPr/>
        <p:txBody>
          <a:bodyPr/>
          <a:lstStyle/>
          <a:p>
            <a:r>
              <a:rPr lang="en-US" dirty="0"/>
              <a:t>Presenter???</a:t>
            </a:r>
          </a:p>
        </p:txBody>
      </p:sp>
      <p:sp>
        <p:nvSpPr>
          <p:cNvPr id="3" name="Content Placeholder 2">
            <a:extLst>
              <a:ext uri="{FF2B5EF4-FFF2-40B4-BE49-F238E27FC236}">
                <a16:creationId xmlns:a16="http://schemas.microsoft.com/office/drawing/2014/main" id="{99D0D0D5-2A91-4626-8DEE-7FBCB9BA0285}"/>
              </a:ext>
            </a:extLst>
          </p:cNvPr>
          <p:cNvSpPr>
            <a:spLocks noGrp="1"/>
          </p:cNvSpPr>
          <p:nvPr>
            <p:ph idx="1"/>
          </p:nvPr>
        </p:nvSpPr>
        <p:spPr/>
        <p:txBody>
          <a:bodyPr>
            <a:normAutofit/>
          </a:bodyPr>
          <a:lstStyle/>
          <a:p>
            <a:r>
              <a:rPr lang="en-US" sz="6000" dirty="0"/>
              <a:t>Ever want to be a presenter??</a:t>
            </a:r>
          </a:p>
        </p:txBody>
      </p:sp>
      <p:pic>
        <p:nvPicPr>
          <p:cNvPr id="4" name="Audio 3">
            <a:hlinkClick r:id="" action="ppaction://media"/>
            <a:extLst>
              <a:ext uri="{FF2B5EF4-FFF2-40B4-BE49-F238E27FC236}">
                <a16:creationId xmlns:a16="http://schemas.microsoft.com/office/drawing/2014/main" id="{C4722CF1-BD2B-45F5-A098-06EA2DD4BE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36455642"/>
      </p:ext>
    </p:extLst>
  </p:cSld>
  <p:clrMapOvr>
    <a:masterClrMapping/>
  </p:clrMapOvr>
  <mc:AlternateContent xmlns:mc="http://schemas.openxmlformats.org/markup-compatibility/2006">
    <mc:Choice xmlns:p14="http://schemas.microsoft.com/office/powerpoint/2010/main" Requires="p14">
      <p:transition spd="slow" p14:dur="2000" advTm="22626"/>
    </mc:Choice>
    <mc:Fallback>
      <p:transition spd="slow" advTm="22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DE2619-350B-4338-89D4-F42CE423F9CE}"/>
              </a:ext>
            </a:extLst>
          </p:cNvPr>
          <p:cNvPicPr>
            <a:picLocks noChangeAspect="1"/>
          </p:cNvPicPr>
          <p:nvPr/>
        </p:nvPicPr>
        <p:blipFill>
          <a:blip r:embed="rId4"/>
          <a:stretch>
            <a:fillRect/>
          </a:stretch>
        </p:blipFill>
        <p:spPr>
          <a:xfrm>
            <a:off x="381000" y="457200"/>
            <a:ext cx="8382000" cy="6019800"/>
          </a:xfrm>
          <a:prstGeom prst="rect">
            <a:avLst/>
          </a:prstGeom>
        </p:spPr>
      </p:pic>
      <p:pic>
        <p:nvPicPr>
          <p:cNvPr id="5" name="Audio 4">
            <a:hlinkClick r:id="" action="ppaction://media"/>
            <a:extLst>
              <a:ext uri="{FF2B5EF4-FFF2-40B4-BE49-F238E27FC236}">
                <a16:creationId xmlns:a16="http://schemas.microsoft.com/office/drawing/2014/main" id="{EE5EE891-B615-4EAD-BB7B-7F63FAAE55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9151158"/>
      </p:ext>
    </p:extLst>
  </p:cSld>
  <p:clrMapOvr>
    <a:masterClrMapping/>
  </p:clrMapOvr>
  <mc:AlternateContent xmlns:mc="http://schemas.openxmlformats.org/markup-compatibility/2006">
    <mc:Choice xmlns:p14="http://schemas.microsoft.com/office/powerpoint/2010/main" Requires="p14">
      <p:transition spd="slow" p14:dur="2000" advTm="10187"/>
    </mc:Choice>
    <mc:Fallback>
      <p:transition spd="slow" advTm="10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E0E1FF-50E2-4E08-A569-FF3D741D3651}"/>
              </a:ext>
            </a:extLst>
          </p:cNvPr>
          <p:cNvPicPr>
            <a:picLocks noChangeAspect="1"/>
          </p:cNvPicPr>
          <p:nvPr/>
        </p:nvPicPr>
        <p:blipFill>
          <a:blip r:embed="rId4"/>
          <a:stretch>
            <a:fillRect/>
          </a:stretch>
        </p:blipFill>
        <p:spPr>
          <a:xfrm>
            <a:off x="381000" y="457200"/>
            <a:ext cx="8305800" cy="5791200"/>
          </a:xfrm>
          <a:prstGeom prst="rect">
            <a:avLst/>
          </a:prstGeom>
        </p:spPr>
      </p:pic>
      <p:pic>
        <p:nvPicPr>
          <p:cNvPr id="3" name="Audio 2">
            <a:hlinkClick r:id="" action="ppaction://media"/>
            <a:extLst>
              <a:ext uri="{FF2B5EF4-FFF2-40B4-BE49-F238E27FC236}">
                <a16:creationId xmlns:a16="http://schemas.microsoft.com/office/drawing/2014/main" id="{4365B929-63AF-4F11-8F23-D69EADCA92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8314002"/>
      </p:ext>
    </p:extLst>
  </p:cSld>
  <p:clrMapOvr>
    <a:masterClrMapping/>
  </p:clrMapOvr>
  <mc:AlternateContent xmlns:mc="http://schemas.openxmlformats.org/markup-compatibility/2006">
    <mc:Choice xmlns:p14="http://schemas.microsoft.com/office/powerpoint/2010/main" Requires="p14">
      <p:transition spd="slow" p14:dur="2000" advTm="14684"/>
    </mc:Choice>
    <mc:Fallback>
      <p:transition spd="slow" advTm="14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7A696-292F-48DC-A3BE-36F211C6C2AC}"/>
              </a:ext>
            </a:extLst>
          </p:cNvPr>
          <p:cNvSpPr>
            <a:spLocks noGrp="1"/>
          </p:cNvSpPr>
          <p:nvPr>
            <p:ph type="title"/>
          </p:nvPr>
        </p:nvSpPr>
        <p:spPr/>
        <p:txBody>
          <a:bodyPr/>
          <a:lstStyle/>
          <a:p>
            <a:r>
              <a:rPr lang="en-US" dirty="0"/>
              <a:t>Car Key Fobs</a:t>
            </a:r>
          </a:p>
        </p:txBody>
      </p:sp>
      <p:sp>
        <p:nvSpPr>
          <p:cNvPr id="3" name="Content Placeholder 2">
            <a:extLst>
              <a:ext uri="{FF2B5EF4-FFF2-40B4-BE49-F238E27FC236}">
                <a16:creationId xmlns:a16="http://schemas.microsoft.com/office/drawing/2014/main" id="{CDCDB1D4-AC77-472B-B59E-76F8970B7C94}"/>
              </a:ext>
            </a:extLst>
          </p:cNvPr>
          <p:cNvSpPr>
            <a:spLocks noGrp="1"/>
          </p:cNvSpPr>
          <p:nvPr>
            <p:ph idx="1"/>
          </p:nvPr>
        </p:nvSpPr>
        <p:spPr/>
        <p:txBody>
          <a:bodyPr/>
          <a:lstStyle/>
          <a:p>
            <a:r>
              <a:rPr lang="en-US" dirty="0"/>
              <a:t>RollJam attack</a:t>
            </a:r>
          </a:p>
          <a:p>
            <a:r>
              <a:rPr lang="en-US" dirty="0"/>
              <a:t>Yeahbut   Honda  still replay success</a:t>
            </a:r>
          </a:p>
          <a:p>
            <a:r>
              <a:rPr lang="en-US" dirty="0"/>
              <a:t>why ? </a:t>
            </a:r>
          </a:p>
          <a:p>
            <a:pPr marL="0" indent="0">
              <a:buNone/>
            </a:pPr>
            <a:r>
              <a:rPr lang="en-US" dirty="0"/>
              <a:t>   Little testing</a:t>
            </a:r>
          </a:p>
          <a:p>
            <a:pPr marL="0" indent="0">
              <a:buNone/>
            </a:pPr>
            <a:r>
              <a:rPr lang="en-US" dirty="0"/>
              <a:t>   even less accountability or regulation</a:t>
            </a:r>
          </a:p>
          <a:p>
            <a:pPr marL="0" indent="0">
              <a:buNone/>
            </a:pPr>
            <a:endParaRPr lang="en-US" dirty="0"/>
          </a:p>
          <a:p>
            <a:pPr marL="0" indent="0">
              <a:buNone/>
            </a:pPr>
            <a:r>
              <a:rPr lang="en-US" dirty="0"/>
              <a:t>And garage doors</a:t>
            </a:r>
          </a:p>
          <a:p>
            <a:pPr marL="0" indent="0">
              <a:buNone/>
            </a:pPr>
            <a:r>
              <a:rPr lang="en-US" dirty="0"/>
              <a:t>shift registers</a:t>
            </a:r>
          </a:p>
        </p:txBody>
      </p:sp>
      <p:pic>
        <p:nvPicPr>
          <p:cNvPr id="4" name="Audio 3">
            <a:hlinkClick r:id="" action="ppaction://media"/>
            <a:extLst>
              <a:ext uri="{FF2B5EF4-FFF2-40B4-BE49-F238E27FC236}">
                <a16:creationId xmlns:a16="http://schemas.microsoft.com/office/drawing/2014/main" id="{24796D35-74EA-4001-8EAA-1AF6FB7D534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52298873"/>
      </p:ext>
    </p:extLst>
  </p:cSld>
  <p:clrMapOvr>
    <a:masterClrMapping/>
  </p:clrMapOvr>
  <mc:AlternateContent xmlns:mc="http://schemas.openxmlformats.org/markup-compatibility/2006">
    <mc:Choice xmlns:p14="http://schemas.microsoft.com/office/powerpoint/2010/main" Requires="p14">
      <p:transition spd="slow" p14:dur="2000" advTm="167912"/>
    </mc:Choice>
    <mc:Fallback>
      <p:transition spd="slow" advTm="167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D920E-B819-4FDF-BE85-BD81173C27C5}"/>
              </a:ext>
            </a:extLst>
          </p:cNvPr>
          <p:cNvSpPr>
            <a:spLocks noGrp="1"/>
          </p:cNvSpPr>
          <p:nvPr>
            <p:ph type="title"/>
          </p:nvPr>
        </p:nvSpPr>
        <p:spPr/>
        <p:txBody>
          <a:bodyPr/>
          <a:lstStyle/>
          <a:p>
            <a:r>
              <a:rPr lang="en-US" dirty="0"/>
              <a:t>Cyber Security SIG updates</a:t>
            </a:r>
          </a:p>
        </p:txBody>
      </p:sp>
      <p:sp>
        <p:nvSpPr>
          <p:cNvPr id="3" name="Content Placeholder 2">
            <a:extLst>
              <a:ext uri="{FF2B5EF4-FFF2-40B4-BE49-F238E27FC236}">
                <a16:creationId xmlns:a16="http://schemas.microsoft.com/office/drawing/2014/main" id="{98973FD6-5FA0-47CD-B9E6-8B3E6940A0FB}"/>
              </a:ext>
            </a:extLst>
          </p:cNvPr>
          <p:cNvSpPr>
            <a:spLocks noGrp="1"/>
          </p:cNvSpPr>
          <p:nvPr>
            <p:ph idx="1"/>
          </p:nvPr>
        </p:nvSpPr>
        <p:spPr/>
        <p:txBody>
          <a:bodyPr>
            <a:normAutofit/>
          </a:bodyPr>
          <a:lstStyle/>
          <a:p>
            <a:r>
              <a:rPr lang="en-US" sz="2000" dirty="0"/>
              <a:t>Cyber Security SIG web site to use ANNOUNCEMENTS</a:t>
            </a:r>
          </a:p>
        </p:txBody>
      </p:sp>
      <p:pic>
        <p:nvPicPr>
          <p:cNvPr id="5" name="Picture 4">
            <a:extLst>
              <a:ext uri="{FF2B5EF4-FFF2-40B4-BE49-F238E27FC236}">
                <a16:creationId xmlns:a16="http://schemas.microsoft.com/office/drawing/2014/main" id="{81BC85CC-6D2A-465C-BAFC-19B74E39393F}"/>
              </a:ext>
            </a:extLst>
          </p:cNvPr>
          <p:cNvPicPr>
            <a:picLocks noChangeAspect="1"/>
          </p:cNvPicPr>
          <p:nvPr/>
        </p:nvPicPr>
        <p:blipFill>
          <a:blip r:embed="rId4"/>
          <a:stretch>
            <a:fillRect/>
          </a:stretch>
        </p:blipFill>
        <p:spPr>
          <a:xfrm>
            <a:off x="548640" y="1088136"/>
            <a:ext cx="8138160" cy="3767328"/>
          </a:xfrm>
          <a:prstGeom prst="rect">
            <a:avLst/>
          </a:prstGeom>
        </p:spPr>
      </p:pic>
      <p:pic>
        <p:nvPicPr>
          <p:cNvPr id="6" name="Audio 5">
            <a:hlinkClick r:id="" action="ppaction://media"/>
            <a:extLst>
              <a:ext uri="{FF2B5EF4-FFF2-40B4-BE49-F238E27FC236}">
                <a16:creationId xmlns:a16="http://schemas.microsoft.com/office/drawing/2014/main" id="{DEAB1B9F-16BE-4EB3-B92F-7D5B18F402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3438456"/>
      </p:ext>
    </p:extLst>
  </p:cSld>
  <p:clrMapOvr>
    <a:masterClrMapping/>
  </p:clrMapOvr>
  <mc:AlternateContent xmlns:mc="http://schemas.openxmlformats.org/markup-compatibility/2006">
    <mc:Choice xmlns:p14="http://schemas.microsoft.com/office/powerpoint/2010/main" Requires="p14">
      <p:transition spd="slow" p14:dur="2000" advTm="87618"/>
    </mc:Choice>
    <mc:Fallback>
      <p:transition spd="slow" advTm="87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F23AD-A3A2-4019-BD0A-DE9C43CE599C}"/>
              </a:ext>
            </a:extLst>
          </p:cNvPr>
          <p:cNvSpPr>
            <a:spLocks noGrp="1"/>
          </p:cNvSpPr>
          <p:nvPr>
            <p:ph type="title"/>
          </p:nvPr>
        </p:nvSpPr>
        <p:spPr/>
        <p:txBody>
          <a:bodyPr/>
          <a:lstStyle/>
          <a:p>
            <a:r>
              <a:rPr lang="en-US" dirty="0"/>
              <a:t>Cyber Security SIG updates</a:t>
            </a:r>
          </a:p>
        </p:txBody>
      </p:sp>
      <p:sp>
        <p:nvSpPr>
          <p:cNvPr id="3" name="Content Placeholder 2">
            <a:extLst>
              <a:ext uri="{FF2B5EF4-FFF2-40B4-BE49-F238E27FC236}">
                <a16:creationId xmlns:a16="http://schemas.microsoft.com/office/drawing/2014/main" id="{4D9F7441-83D5-481D-A517-31430DDD7486}"/>
              </a:ext>
            </a:extLst>
          </p:cNvPr>
          <p:cNvSpPr>
            <a:spLocks noGrp="1"/>
          </p:cNvSpPr>
          <p:nvPr>
            <p:ph idx="1"/>
          </p:nvPr>
        </p:nvSpPr>
        <p:spPr/>
        <p:txBody>
          <a:bodyPr/>
          <a:lstStyle/>
          <a:p>
            <a:r>
              <a:rPr lang="en-US" dirty="0"/>
              <a:t>Announcements will usually be links</a:t>
            </a:r>
          </a:p>
          <a:p>
            <a:r>
              <a:rPr lang="en-US" dirty="0"/>
              <a:t>Click on link for more information</a:t>
            </a:r>
          </a:p>
          <a:p>
            <a:r>
              <a:rPr lang="en-US" dirty="0"/>
              <a:t>Example:</a:t>
            </a:r>
          </a:p>
          <a:p>
            <a:pPr marL="0" indent="0">
              <a:buNone/>
            </a:pPr>
            <a:endParaRPr lang="en-US" dirty="0"/>
          </a:p>
        </p:txBody>
      </p:sp>
      <p:pic>
        <p:nvPicPr>
          <p:cNvPr id="5" name="Picture 4">
            <a:extLst>
              <a:ext uri="{FF2B5EF4-FFF2-40B4-BE49-F238E27FC236}">
                <a16:creationId xmlns:a16="http://schemas.microsoft.com/office/drawing/2014/main" id="{F30F06A8-A43D-484E-ADC4-260AE7127281}"/>
              </a:ext>
            </a:extLst>
          </p:cNvPr>
          <p:cNvPicPr>
            <a:picLocks noChangeAspect="1"/>
          </p:cNvPicPr>
          <p:nvPr/>
        </p:nvPicPr>
        <p:blipFill>
          <a:blip r:embed="rId4"/>
          <a:stretch>
            <a:fillRect/>
          </a:stretch>
        </p:blipFill>
        <p:spPr>
          <a:xfrm>
            <a:off x="685800" y="2286000"/>
            <a:ext cx="7611537" cy="933580"/>
          </a:xfrm>
          <a:prstGeom prst="rect">
            <a:avLst/>
          </a:prstGeom>
        </p:spPr>
      </p:pic>
      <p:pic>
        <p:nvPicPr>
          <p:cNvPr id="6" name="Audio 5">
            <a:hlinkClick r:id="" action="ppaction://media"/>
            <a:extLst>
              <a:ext uri="{FF2B5EF4-FFF2-40B4-BE49-F238E27FC236}">
                <a16:creationId xmlns:a16="http://schemas.microsoft.com/office/drawing/2014/main" id="{EFDEFF5C-DC20-4C9B-947A-B1BCABD389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8868715"/>
      </p:ext>
    </p:extLst>
  </p:cSld>
  <p:clrMapOvr>
    <a:masterClrMapping/>
  </p:clrMapOvr>
  <mc:AlternateContent xmlns:mc="http://schemas.openxmlformats.org/markup-compatibility/2006">
    <mc:Choice xmlns:p14="http://schemas.microsoft.com/office/powerpoint/2010/main" Requires="p14">
      <p:transition spd="slow" p14:dur="2000" advTm="5095"/>
    </mc:Choice>
    <mc:Fallback>
      <p:transition spd="slow" advTm="5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44731-DB73-454B-85E3-DAE6F0A36051}"/>
              </a:ext>
            </a:extLst>
          </p:cNvPr>
          <p:cNvPicPr>
            <a:picLocks noChangeAspect="1"/>
          </p:cNvPicPr>
          <p:nvPr/>
        </p:nvPicPr>
        <p:blipFill>
          <a:blip r:embed="rId4"/>
          <a:stretch>
            <a:fillRect/>
          </a:stretch>
        </p:blipFill>
        <p:spPr>
          <a:xfrm>
            <a:off x="381000" y="393955"/>
            <a:ext cx="8382000" cy="6070090"/>
          </a:xfrm>
          <a:prstGeom prst="rect">
            <a:avLst/>
          </a:prstGeom>
        </p:spPr>
      </p:pic>
      <p:pic>
        <p:nvPicPr>
          <p:cNvPr id="4" name="Audio 3">
            <a:hlinkClick r:id="" action="ppaction://media"/>
            <a:extLst>
              <a:ext uri="{FF2B5EF4-FFF2-40B4-BE49-F238E27FC236}">
                <a16:creationId xmlns:a16="http://schemas.microsoft.com/office/drawing/2014/main" id="{AFAD994C-301A-418C-81E8-D742098B6A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7182046"/>
      </p:ext>
    </p:extLst>
  </p:cSld>
  <p:clrMapOvr>
    <a:masterClrMapping/>
  </p:clrMapOvr>
  <mc:AlternateContent xmlns:mc="http://schemas.openxmlformats.org/markup-compatibility/2006">
    <mc:Choice xmlns:p14="http://schemas.microsoft.com/office/powerpoint/2010/main" Requires="p14">
      <p:transition spd="slow" p14:dur="2000" advTm="10157"/>
    </mc:Choice>
    <mc:Fallback>
      <p:transition spd="slow" advTm="10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18628-5D66-4DC3-8857-E0EBA258299E}"/>
              </a:ext>
            </a:extLst>
          </p:cNvPr>
          <p:cNvSpPr>
            <a:spLocks noGrp="1"/>
          </p:cNvSpPr>
          <p:nvPr>
            <p:ph type="title"/>
          </p:nvPr>
        </p:nvSpPr>
        <p:spPr/>
        <p:txBody>
          <a:bodyPr/>
          <a:lstStyle/>
          <a:p>
            <a:r>
              <a:rPr lang="en-US" dirty="0"/>
              <a:t>Mobile App   Sun City CA</a:t>
            </a:r>
          </a:p>
        </p:txBody>
      </p:sp>
      <p:sp>
        <p:nvSpPr>
          <p:cNvPr id="3" name="Content Placeholder 2">
            <a:extLst>
              <a:ext uri="{FF2B5EF4-FFF2-40B4-BE49-F238E27FC236}">
                <a16:creationId xmlns:a16="http://schemas.microsoft.com/office/drawing/2014/main" id="{C9FA6FA6-E8C9-44D9-813C-90B487C384A4}"/>
              </a:ext>
            </a:extLst>
          </p:cNvPr>
          <p:cNvSpPr>
            <a:spLocks noGrp="1"/>
          </p:cNvSpPr>
          <p:nvPr>
            <p:ph idx="1"/>
          </p:nvPr>
        </p:nvSpPr>
        <p:spPr/>
        <p:txBody>
          <a:bodyPr>
            <a:normAutofit/>
          </a:bodyPr>
          <a:lstStyle/>
          <a:p>
            <a:r>
              <a:rPr lang="en-US" sz="2400" dirty="0"/>
              <a:t>From Apple Store and/or Google Play Store</a:t>
            </a:r>
          </a:p>
          <a:p>
            <a:r>
              <a:rPr lang="en-US" sz="2400" dirty="0"/>
              <a:t>Search Sun City Community Association</a:t>
            </a:r>
          </a:p>
          <a:p>
            <a:r>
              <a:rPr lang="en-US" sz="2400" dirty="0"/>
              <a:t>Open </a:t>
            </a:r>
            <a:r>
              <a:rPr lang="en-US" sz="2400" i="1" dirty="0"/>
              <a:t>Sun City Community Association</a:t>
            </a:r>
            <a:r>
              <a:rPr lang="en-US" sz="2400" dirty="0"/>
              <a:t> App</a:t>
            </a:r>
          </a:p>
          <a:p>
            <a:r>
              <a:rPr lang="en-US" sz="2000" dirty="0"/>
              <a:t>Sign in with your Community Association credentials</a:t>
            </a:r>
          </a:p>
          <a:p>
            <a:endParaRPr lang="en-US" sz="2000" dirty="0"/>
          </a:p>
        </p:txBody>
      </p:sp>
      <p:pic>
        <p:nvPicPr>
          <p:cNvPr id="4" name="Audio 3">
            <a:hlinkClick r:id="" action="ppaction://media"/>
            <a:extLst>
              <a:ext uri="{FF2B5EF4-FFF2-40B4-BE49-F238E27FC236}">
                <a16:creationId xmlns:a16="http://schemas.microsoft.com/office/drawing/2014/main" id="{1CAA363D-2DE8-4383-87A8-A09AC9BF21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37413930"/>
      </p:ext>
    </p:extLst>
  </p:cSld>
  <p:clrMapOvr>
    <a:masterClrMapping/>
  </p:clrMapOvr>
  <mc:AlternateContent xmlns:mc="http://schemas.openxmlformats.org/markup-compatibility/2006">
    <mc:Choice xmlns:p14="http://schemas.microsoft.com/office/powerpoint/2010/main" Requires="p14">
      <p:transition spd="slow" p14:dur="2000" advTm="61519"/>
    </mc:Choice>
    <mc:Fallback>
      <p:transition spd="slow" advTm="6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77C34-8267-489D-8C1D-992D62392187}"/>
              </a:ext>
            </a:extLst>
          </p:cNvPr>
          <p:cNvSpPr>
            <a:spLocks noGrp="1"/>
          </p:cNvSpPr>
          <p:nvPr>
            <p:ph type="title"/>
          </p:nvPr>
        </p:nvSpPr>
        <p:spPr/>
        <p:txBody>
          <a:bodyPr/>
          <a:lstStyle/>
          <a:p>
            <a:r>
              <a:rPr lang="en-US" dirty="0"/>
              <a:t>Open Menu button</a:t>
            </a:r>
          </a:p>
        </p:txBody>
      </p:sp>
      <p:pic>
        <p:nvPicPr>
          <p:cNvPr id="5" name="Content Placeholder 4">
            <a:extLst>
              <a:ext uri="{FF2B5EF4-FFF2-40B4-BE49-F238E27FC236}">
                <a16:creationId xmlns:a16="http://schemas.microsoft.com/office/drawing/2014/main" id="{4BD6C294-0892-42AB-A382-66C87D7F06A6}"/>
              </a:ext>
            </a:extLst>
          </p:cNvPr>
          <p:cNvPicPr>
            <a:picLocks noGrp="1" noChangeAspect="1"/>
          </p:cNvPicPr>
          <p:nvPr>
            <p:ph idx="1"/>
          </p:nvPr>
        </p:nvPicPr>
        <p:blipFill>
          <a:blip r:embed="rId4"/>
          <a:stretch>
            <a:fillRect/>
          </a:stretch>
        </p:blipFill>
        <p:spPr>
          <a:xfrm>
            <a:off x="1752600" y="530225"/>
            <a:ext cx="4430419" cy="4727575"/>
          </a:xfrm>
        </p:spPr>
      </p:pic>
      <p:pic>
        <p:nvPicPr>
          <p:cNvPr id="6" name="Audio 5">
            <a:hlinkClick r:id="" action="ppaction://media"/>
            <a:extLst>
              <a:ext uri="{FF2B5EF4-FFF2-40B4-BE49-F238E27FC236}">
                <a16:creationId xmlns:a16="http://schemas.microsoft.com/office/drawing/2014/main" id="{DF34CA7E-ABFB-4AA7-A627-56599CBA53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25597712"/>
      </p:ext>
    </p:extLst>
  </p:cSld>
  <p:clrMapOvr>
    <a:masterClrMapping/>
  </p:clrMapOvr>
  <mc:AlternateContent xmlns:mc="http://schemas.openxmlformats.org/markup-compatibility/2006">
    <mc:Choice xmlns:p14="http://schemas.microsoft.com/office/powerpoint/2010/main" Requires="p14">
      <p:transition spd="slow" p14:dur="2000" advTm="10929"/>
    </mc:Choice>
    <mc:Fallback>
      <p:transition spd="slow" advTm="10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A34E7-BF27-4CA8-B130-B2D489442CE4}"/>
              </a:ext>
            </a:extLst>
          </p:cNvPr>
          <p:cNvSpPr>
            <a:spLocks noGrp="1"/>
          </p:cNvSpPr>
          <p:nvPr>
            <p:ph type="title"/>
          </p:nvPr>
        </p:nvSpPr>
        <p:spPr/>
        <p:txBody>
          <a:bodyPr/>
          <a:lstStyle/>
          <a:p>
            <a:r>
              <a:rPr lang="en-US" dirty="0"/>
              <a:t>Select the CA site </a:t>
            </a:r>
          </a:p>
        </p:txBody>
      </p:sp>
      <p:pic>
        <p:nvPicPr>
          <p:cNvPr id="5" name="Content Placeholder 4">
            <a:extLst>
              <a:ext uri="{FF2B5EF4-FFF2-40B4-BE49-F238E27FC236}">
                <a16:creationId xmlns:a16="http://schemas.microsoft.com/office/drawing/2014/main" id="{6EC3F086-A6FA-4361-9FC5-50BE6C1FC77D}"/>
              </a:ext>
            </a:extLst>
          </p:cNvPr>
          <p:cNvPicPr>
            <a:picLocks noGrp="1" noChangeAspect="1"/>
          </p:cNvPicPr>
          <p:nvPr>
            <p:ph idx="1"/>
          </p:nvPr>
        </p:nvPicPr>
        <p:blipFill>
          <a:blip r:embed="rId4"/>
          <a:stretch>
            <a:fillRect/>
          </a:stretch>
        </p:blipFill>
        <p:spPr>
          <a:xfrm>
            <a:off x="1676400" y="609600"/>
            <a:ext cx="4495800" cy="4495800"/>
          </a:xfrm>
        </p:spPr>
      </p:pic>
      <p:pic>
        <p:nvPicPr>
          <p:cNvPr id="7" name="Audio 6">
            <a:hlinkClick r:id="" action="ppaction://media"/>
            <a:extLst>
              <a:ext uri="{FF2B5EF4-FFF2-40B4-BE49-F238E27FC236}">
                <a16:creationId xmlns:a16="http://schemas.microsoft.com/office/drawing/2014/main" id="{EB11393B-5B95-45F8-A785-2AFAB757A5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35847143"/>
      </p:ext>
    </p:extLst>
  </p:cSld>
  <p:clrMapOvr>
    <a:masterClrMapping/>
  </p:clrMapOvr>
  <mc:AlternateContent xmlns:mc="http://schemas.openxmlformats.org/markup-compatibility/2006">
    <mc:Choice xmlns:p14="http://schemas.microsoft.com/office/powerpoint/2010/main" Requires="p14">
      <p:transition spd="slow" p14:dur="2000" advTm="11852"/>
    </mc:Choice>
    <mc:Fallback>
      <p:transition spd="slow" advTm="11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17B0BD4-D690-4ED7-9581-6B84C7EA67C0}"/>
              </a:ext>
            </a:extLst>
          </p:cNvPr>
          <p:cNvPicPr>
            <a:picLocks noGrp="1" noChangeAspect="1"/>
          </p:cNvPicPr>
          <p:nvPr>
            <p:ph idx="4294967295"/>
          </p:nvPr>
        </p:nvPicPr>
        <p:blipFill>
          <a:blip r:embed="rId4"/>
          <a:stretch>
            <a:fillRect/>
          </a:stretch>
        </p:blipFill>
        <p:spPr>
          <a:xfrm>
            <a:off x="1905000" y="483344"/>
            <a:ext cx="4419600" cy="5891312"/>
          </a:xfrm>
          <a:prstGeom prst="rect">
            <a:avLst/>
          </a:prstGeom>
        </p:spPr>
      </p:pic>
      <p:pic>
        <p:nvPicPr>
          <p:cNvPr id="5" name="Audio 4">
            <a:hlinkClick r:id="" action="ppaction://media"/>
            <a:extLst>
              <a:ext uri="{FF2B5EF4-FFF2-40B4-BE49-F238E27FC236}">
                <a16:creationId xmlns:a16="http://schemas.microsoft.com/office/drawing/2014/main" id="{77AA8A1D-2F10-4411-A9DE-3B7E40BB02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1388540"/>
      </p:ext>
    </p:extLst>
  </p:cSld>
  <p:clrMapOvr>
    <a:masterClrMapping/>
  </p:clrMapOvr>
  <mc:AlternateContent xmlns:mc="http://schemas.openxmlformats.org/markup-compatibility/2006">
    <mc:Choice xmlns:p14="http://schemas.microsoft.com/office/powerpoint/2010/main" Requires="p14">
      <p:transition spd="slow" p14:dur="2000" advTm="10249"/>
    </mc:Choice>
    <mc:Fallback>
      <p:transition spd="slow" advTm="10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F326E-CD44-4AB8-AE28-8781B6A1209E}"/>
              </a:ext>
            </a:extLst>
          </p:cNvPr>
          <p:cNvSpPr>
            <a:spLocks noGrp="1"/>
          </p:cNvSpPr>
          <p:nvPr>
            <p:ph type="title"/>
          </p:nvPr>
        </p:nvSpPr>
        <p:spPr>
          <a:xfrm>
            <a:off x="502920" y="5562600"/>
            <a:ext cx="8183880" cy="481584"/>
          </a:xfrm>
        </p:spPr>
        <p:txBody>
          <a:bodyPr>
            <a:normAutofit fontScale="90000"/>
          </a:bodyPr>
          <a:lstStyle/>
          <a:p>
            <a:r>
              <a:rPr lang="en-US" dirty="0"/>
              <a:t>Current Issues</a:t>
            </a:r>
          </a:p>
        </p:txBody>
      </p:sp>
      <p:sp>
        <p:nvSpPr>
          <p:cNvPr id="5" name="Content Placeholder 4">
            <a:extLst>
              <a:ext uri="{FF2B5EF4-FFF2-40B4-BE49-F238E27FC236}">
                <a16:creationId xmlns:a16="http://schemas.microsoft.com/office/drawing/2014/main" id="{9FD8ED94-0631-49CB-B09C-C03948D1763B}"/>
              </a:ext>
            </a:extLst>
          </p:cNvPr>
          <p:cNvSpPr>
            <a:spLocks noGrp="1"/>
          </p:cNvSpPr>
          <p:nvPr>
            <p:ph idx="1"/>
          </p:nvPr>
        </p:nvSpPr>
        <p:spPr>
          <a:xfrm>
            <a:off x="502920" y="530352"/>
            <a:ext cx="8183880" cy="5032248"/>
          </a:xfrm>
        </p:spPr>
        <p:txBody>
          <a:bodyPr>
            <a:normAutofit fontScale="77500" lnSpcReduction="20000"/>
          </a:bodyPr>
          <a:lstStyle/>
          <a:p>
            <a:r>
              <a:rPr lang="en-US" sz="2600" dirty="0"/>
              <a:t>Microsoft &amp; Okta investigating attack from Lapsus$</a:t>
            </a:r>
          </a:p>
          <a:p>
            <a:r>
              <a:rPr lang="en-US" sz="2600" dirty="0"/>
              <a:t>FBI investigating 5 US energy firm scans</a:t>
            </a:r>
          </a:p>
          <a:p>
            <a:r>
              <a:rPr lang="en-US" sz="2600" dirty="0"/>
              <a:t>Apple service Outage 3/21/2022</a:t>
            </a:r>
          </a:p>
          <a:p>
            <a:r>
              <a:rPr lang="en-US" sz="2600" dirty="0"/>
              <a:t>Google Maps outage 3/18/2022</a:t>
            </a:r>
          </a:p>
          <a:p>
            <a:r>
              <a:rPr lang="en-US" sz="2600" dirty="0"/>
              <a:t>Altered software for selected attacks – geopolitical</a:t>
            </a:r>
          </a:p>
          <a:p>
            <a:r>
              <a:rPr lang="en-US" sz="2600" dirty="0"/>
              <a:t>OpenSSL   infinite loop</a:t>
            </a:r>
          </a:p>
          <a:p>
            <a:r>
              <a:rPr lang="en-US" sz="2600" dirty="0"/>
              <a:t>MicroTik routers  C&amp;C proxies</a:t>
            </a:r>
          </a:p>
          <a:p>
            <a:r>
              <a:rPr lang="en-US" sz="2600" dirty="0"/>
              <a:t>Russia state actors</a:t>
            </a:r>
          </a:p>
          <a:p>
            <a:pPr marL="0" indent="0">
              <a:buNone/>
            </a:pPr>
            <a:r>
              <a:rPr lang="en-US" sz="2600" dirty="0"/>
              <a:t>   exploit PrintNightmare &amp; default MFA</a:t>
            </a:r>
          </a:p>
          <a:p>
            <a:r>
              <a:rPr lang="en-US" sz="2600" dirty="0"/>
              <a:t>Ransomware  speed  100,000 files</a:t>
            </a:r>
          </a:p>
          <a:p>
            <a:pPr marL="0" indent="0">
              <a:buNone/>
            </a:pPr>
            <a:r>
              <a:rPr lang="en-US" sz="2600" dirty="0"/>
              <a:t>   LockBit – 4 minutes 9 seconds</a:t>
            </a:r>
          </a:p>
          <a:p>
            <a:pPr marL="0" indent="0">
              <a:buNone/>
            </a:pPr>
            <a:r>
              <a:rPr lang="en-US" sz="2600" dirty="0"/>
              <a:t>   Babuk  -  6 minutes 34 seconds</a:t>
            </a:r>
          </a:p>
          <a:p>
            <a:pPr marL="0" indent="0">
              <a:buNone/>
            </a:pPr>
            <a:r>
              <a:rPr lang="en-US" sz="2600" dirty="0"/>
              <a:t>    . . . .</a:t>
            </a:r>
          </a:p>
          <a:p>
            <a:pPr marL="0" indent="0">
              <a:buNone/>
            </a:pPr>
            <a:r>
              <a:rPr lang="en-US" sz="2600" dirty="0"/>
              <a:t>   Maze  -  1 hour 54 minutes</a:t>
            </a:r>
          </a:p>
          <a:p>
            <a:r>
              <a:rPr lang="en-US" sz="2600" dirty="0"/>
              <a:t>Kaspersky Labs security</a:t>
            </a:r>
          </a:p>
          <a:p>
            <a:r>
              <a:rPr lang="en-US" sz="2600" dirty="0"/>
              <a:t>FinFisher shuts down</a:t>
            </a:r>
          </a:p>
          <a:p>
            <a:pPr marL="0" indent="0">
              <a:buNone/>
            </a:pPr>
            <a:r>
              <a:rPr lang="en-US" sz="2400" dirty="0"/>
              <a:t>   </a:t>
            </a:r>
          </a:p>
          <a:p>
            <a:endParaRPr lang="en-US" dirty="0"/>
          </a:p>
          <a:p>
            <a:endParaRPr lang="en-US" sz="2000" dirty="0"/>
          </a:p>
        </p:txBody>
      </p:sp>
      <p:pic>
        <p:nvPicPr>
          <p:cNvPr id="2" name="Audio 1">
            <a:hlinkClick r:id="" action="ppaction://media"/>
            <a:extLst>
              <a:ext uri="{FF2B5EF4-FFF2-40B4-BE49-F238E27FC236}">
                <a16:creationId xmlns:a16="http://schemas.microsoft.com/office/drawing/2014/main" id="{EA7C12EC-16FE-4158-BDE6-BA084BABF5B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63164964"/>
      </p:ext>
    </p:extLst>
  </p:cSld>
  <p:clrMapOvr>
    <a:masterClrMapping/>
  </p:clrMapOvr>
  <mc:AlternateContent xmlns:mc="http://schemas.openxmlformats.org/markup-compatibility/2006">
    <mc:Choice xmlns:p14="http://schemas.microsoft.com/office/powerpoint/2010/main" Requires="p14">
      <p:transition spd="slow" p14:dur="2000" advTm="322696"/>
    </mc:Choice>
    <mc:Fallback>
      <p:transition spd="slow" advTm="322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0" end="1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12" end="1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8CCF33-14E8-4B79-8ECB-41613728F971}"/>
              </a:ext>
            </a:extLst>
          </p:cNvPr>
          <p:cNvPicPr>
            <a:picLocks noChangeAspect="1"/>
          </p:cNvPicPr>
          <p:nvPr/>
        </p:nvPicPr>
        <p:blipFill>
          <a:blip r:embed="rId4"/>
          <a:stretch>
            <a:fillRect/>
          </a:stretch>
        </p:blipFill>
        <p:spPr>
          <a:xfrm>
            <a:off x="2000250" y="457200"/>
            <a:ext cx="5143500" cy="5867400"/>
          </a:xfrm>
          <a:prstGeom prst="rect">
            <a:avLst/>
          </a:prstGeom>
        </p:spPr>
      </p:pic>
      <p:pic>
        <p:nvPicPr>
          <p:cNvPr id="3" name="Audio 2">
            <a:hlinkClick r:id="" action="ppaction://media"/>
            <a:extLst>
              <a:ext uri="{FF2B5EF4-FFF2-40B4-BE49-F238E27FC236}">
                <a16:creationId xmlns:a16="http://schemas.microsoft.com/office/drawing/2014/main" id="{4C9EC98E-8860-4E12-8E8E-E0A638DFEF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6078018"/>
      </p:ext>
    </p:extLst>
  </p:cSld>
  <p:clrMapOvr>
    <a:masterClrMapping/>
  </p:clrMapOvr>
  <mc:AlternateContent xmlns:mc="http://schemas.openxmlformats.org/markup-compatibility/2006">
    <mc:Choice xmlns:p14="http://schemas.microsoft.com/office/powerpoint/2010/main" Requires="p14">
      <p:transition spd="slow" p14:dur="2000" advTm="11410"/>
    </mc:Choice>
    <mc:Fallback>
      <p:transition spd="slow" advTm="11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05B03F-47B3-49E9-91C3-BADC4C2D4CFE}"/>
              </a:ext>
            </a:extLst>
          </p:cNvPr>
          <p:cNvPicPr>
            <a:picLocks noChangeAspect="1"/>
          </p:cNvPicPr>
          <p:nvPr/>
        </p:nvPicPr>
        <p:blipFill>
          <a:blip r:embed="rId4"/>
          <a:stretch>
            <a:fillRect/>
          </a:stretch>
        </p:blipFill>
        <p:spPr>
          <a:xfrm>
            <a:off x="2000250" y="495300"/>
            <a:ext cx="5143500" cy="5867400"/>
          </a:xfrm>
          <a:prstGeom prst="rect">
            <a:avLst/>
          </a:prstGeom>
        </p:spPr>
      </p:pic>
      <p:pic>
        <p:nvPicPr>
          <p:cNvPr id="3" name="Audio 2">
            <a:hlinkClick r:id="" action="ppaction://media"/>
            <a:extLst>
              <a:ext uri="{FF2B5EF4-FFF2-40B4-BE49-F238E27FC236}">
                <a16:creationId xmlns:a16="http://schemas.microsoft.com/office/drawing/2014/main" id="{17A9A70F-D677-4982-8754-B0AEB9A332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93785695"/>
      </p:ext>
    </p:extLst>
  </p:cSld>
  <p:clrMapOvr>
    <a:masterClrMapping/>
  </p:clrMapOvr>
  <mc:AlternateContent xmlns:mc="http://schemas.openxmlformats.org/markup-compatibility/2006">
    <mc:Choice xmlns:p14="http://schemas.microsoft.com/office/powerpoint/2010/main" Requires="p14">
      <p:transition spd="slow" p14:dur="2000" advTm="3446"/>
    </mc:Choice>
    <mc:Fallback>
      <p:transition spd="slow" advTm="3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3C3EA-EFAD-4C02-9A3F-5541A0A10FEC}"/>
              </a:ext>
            </a:extLst>
          </p:cNvPr>
          <p:cNvSpPr>
            <a:spLocks noGrp="1"/>
          </p:cNvSpPr>
          <p:nvPr>
            <p:ph type="title"/>
          </p:nvPr>
        </p:nvSpPr>
        <p:spPr/>
        <p:txBody>
          <a:bodyPr/>
          <a:lstStyle/>
          <a:p>
            <a:r>
              <a:rPr lang="en-US" dirty="0"/>
              <a:t>Current Issues</a:t>
            </a:r>
          </a:p>
        </p:txBody>
      </p:sp>
      <p:sp>
        <p:nvSpPr>
          <p:cNvPr id="3" name="Content Placeholder 2">
            <a:extLst>
              <a:ext uri="{FF2B5EF4-FFF2-40B4-BE49-F238E27FC236}">
                <a16:creationId xmlns:a16="http://schemas.microsoft.com/office/drawing/2014/main" id="{B6E8E19D-9939-4A99-9449-AFF11318AC15}"/>
              </a:ext>
            </a:extLst>
          </p:cNvPr>
          <p:cNvSpPr>
            <a:spLocks noGrp="1"/>
          </p:cNvSpPr>
          <p:nvPr>
            <p:ph idx="1"/>
          </p:nvPr>
        </p:nvSpPr>
        <p:spPr/>
        <p:txBody>
          <a:bodyPr/>
          <a:lstStyle/>
          <a:p>
            <a:r>
              <a:rPr lang="en-US" dirty="0"/>
              <a:t>MLB to use Pitch Calling system</a:t>
            </a:r>
          </a:p>
        </p:txBody>
      </p:sp>
      <p:pic>
        <p:nvPicPr>
          <p:cNvPr id="4" name="Audio 3">
            <a:hlinkClick r:id="" action="ppaction://media"/>
            <a:extLst>
              <a:ext uri="{FF2B5EF4-FFF2-40B4-BE49-F238E27FC236}">
                <a16:creationId xmlns:a16="http://schemas.microsoft.com/office/drawing/2014/main" id="{83728359-7901-4188-9C4D-95F914F5EC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19440739"/>
      </p:ext>
    </p:extLst>
  </p:cSld>
  <p:clrMapOvr>
    <a:masterClrMapping/>
  </p:clrMapOvr>
  <mc:AlternateContent xmlns:mc="http://schemas.openxmlformats.org/markup-compatibility/2006">
    <mc:Choice xmlns:p14="http://schemas.microsoft.com/office/powerpoint/2010/main" Requires="p14">
      <p:transition spd="slow" p14:dur="2000" advTm="30219"/>
    </mc:Choice>
    <mc:Fallback>
      <p:transition spd="slow" advTm="30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SCCCCyber@gmail.com</a:t>
            </a:r>
          </a:p>
        </p:txBody>
      </p:sp>
      <p:sp>
        <p:nvSpPr>
          <p:cNvPr id="3" name="Content Placeholder 2"/>
          <p:cNvSpPr>
            <a:spLocks noGrp="1"/>
          </p:cNvSpPr>
          <p:nvPr>
            <p:ph idx="1"/>
          </p:nvPr>
        </p:nvSpPr>
        <p:spPr/>
        <p:txBody>
          <a:bodyPr>
            <a:normAutofit fontScale="92500" lnSpcReduction="10000"/>
          </a:bodyPr>
          <a:lstStyle/>
          <a:p>
            <a:pPr marL="0" indent="0">
              <a:buNone/>
            </a:pPr>
            <a:endParaRPr lang="en-US" dirty="0"/>
          </a:p>
          <a:p>
            <a:r>
              <a:rPr lang="en-US" dirty="0"/>
              <a:t>Helpful </a:t>
            </a:r>
            <a:r>
              <a:rPr lang="en-US" dirty="0">
                <a:sym typeface="Wingdings" panose="05000000000000000000" pitchFamily="2" charset="2"/>
              </a:rPr>
              <a:t>&lt; - &gt; Harmful</a:t>
            </a:r>
          </a:p>
          <a:p>
            <a:r>
              <a:rPr lang="en-US" dirty="0"/>
              <a:t>Awareness, Preparedness, Understanding</a:t>
            </a:r>
          </a:p>
          <a:p>
            <a:endParaRPr lang="en-US" dirty="0"/>
          </a:p>
          <a:p>
            <a:pPr marL="0" indent="0">
              <a:buNone/>
            </a:pPr>
            <a:r>
              <a:rPr lang="en-US" dirty="0"/>
              <a:t>Computer Club, Help Center, SIGs, Presentations, FirstTime, classes</a:t>
            </a:r>
          </a:p>
          <a:p>
            <a:pPr marL="0" indent="0">
              <a:buNone/>
            </a:pPr>
            <a:r>
              <a:rPr lang="en-US" dirty="0"/>
              <a:t>Cyber Security SIG meetings, NEWSBLOG</a:t>
            </a:r>
          </a:p>
          <a:p>
            <a:pPr marL="0" indent="0">
              <a:buNone/>
            </a:pPr>
            <a:r>
              <a:rPr lang="en-US" dirty="0"/>
              <a:t>Internet</a:t>
            </a:r>
          </a:p>
          <a:p>
            <a:pPr marL="0" indent="0">
              <a:buNone/>
            </a:pPr>
            <a:endParaRPr lang="en-US" dirty="0"/>
          </a:p>
          <a:p>
            <a:r>
              <a:rPr lang="en-US" dirty="0"/>
              <a:t>Questions, suggestions, comments?</a:t>
            </a:r>
          </a:p>
        </p:txBody>
      </p:sp>
      <p:pic>
        <p:nvPicPr>
          <p:cNvPr id="4" name="Audio 3">
            <a:hlinkClick r:id="" action="ppaction://media"/>
            <a:extLst>
              <a:ext uri="{FF2B5EF4-FFF2-40B4-BE49-F238E27FC236}">
                <a16:creationId xmlns:a16="http://schemas.microsoft.com/office/drawing/2014/main" id="{5176268D-D7B4-4754-911E-125704443D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6343528"/>
      </p:ext>
    </p:extLst>
  </p:cSld>
  <p:clrMapOvr>
    <a:masterClrMapping/>
  </p:clrMapOvr>
  <mc:AlternateContent xmlns:mc="http://schemas.openxmlformats.org/markup-compatibility/2006">
    <mc:Choice xmlns:p14="http://schemas.microsoft.com/office/powerpoint/2010/main" Requires="p14">
      <p:transition spd="slow" p14:dur="2000" advTm="287602"/>
    </mc:Choice>
    <mc:Fallback>
      <p:transition spd="slow" advTm="287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4A74F-366F-4BEF-A469-209E0209164B}"/>
              </a:ext>
            </a:extLst>
          </p:cNvPr>
          <p:cNvSpPr>
            <a:spLocks noGrp="1"/>
          </p:cNvSpPr>
          <p:nvPr>
            <p:ph type="title"/>
          </p:nvPr>
        </p:nvSpPr>
        <p:spPr/>
        <p:txBody>
          <a:bodyPr/>
          <a:lstStyle/>
          <a:p>
            <a:r>
              <a:rPr lang="en-US" dirty="0"/>
              <a:t>Apple Beta</a:t>
            </a:r>
          </a:p>
        </p:txBody>
      </p:sp>
      <p:sp>
        <p:nvSpPr>
          <p:cNvPr id="3" name="Content Placeholder 2">
            <a:extLst>
              <a:ext uri="{FF2B5EF4-FFF2-40B4-BE49-F238E27FC236}">
                <a16:creationId xmlns:a16="http://schemas.microsoft.com/office/drawing/2014/main" id="{F398829C-FE1B-4EE6-9738-DBAE5095B7A2}"/>
              </a:ext>
            </a:extLst>
          </p:cNvPr>
          <p:cNvSpPr>
            <a:spLocks noGrp="1"/>
          </p:cNvSpPr>
          <p:nvPr>
            <p:ph idx="1"/>
          </p:nvPr>
        </p:nvSpPr>
        <p:spPr/>
        <p:txBody>
          <a:bodyPr/>
          <a:lstStyle/>
          <a:p>
            <a:r>
              <a:rPr lang="en-US" dirty="0"/>
              <a:t>Security Updates</a:t>
            </a:r>
          </a:p>
          <a:p>
            <a:r>
              <a:rPr lang="en-US" sz="2400" dirty="0"/>
              <a:t>Settings &gt; General &gt; VPN &amp; Device Management</a:t>
            </a:r>
          </a:p>
          <a:p>
            <a:r>
              <a:rPr lang="en-US" dirty="0"/>
              <a:t>iOS Beta  (or similar)</a:t>
            </a:r>
          </a:p>
          <a:p>
            <a:r>
              <a:rPr lang="en-US" dirty="0"/>
              <a:t>Remove </a:t>
            </a:r>
            <a:r>
              <a:rPr lang="en-US" i="1" dirty="0"/>
              <a:t>that</a:t>
            </a:r>
            <a:r>
              <a:rPr lang="en-US" dirty="0"/>
              <a:t> profile</a:t>
            </a:r>
          </a:p>
          <a:p>
            <a:r>
              <a:rPr lang="en-US" dirty="0"/>
              <a:t>Restart</a:t>
            </a:r>
          </a:p>
          <a:p>
            <a:r>
              <a:rPr lang="en-US" dirty="0"/>
              <a:t>Update</a:t>
            </a:r>
          </a:p>
        </p:txBody>
      </p:sp>
      <p:pic>
        <p:nvPicPr>
          <p:cNvPr id="4" name="Audio 3">
            <a:hlinkClick r:id="" action="ppaction://media"/>
            <a:extLst>
              <a:ext uri="{FF2B5EF4-FFF2-40B4-BE49-F238E27FC236}">
                <a16:creationId xmlns:a16="http://schemas.microsoft.com/office/drawing/2014/main" id="{A6F0AACC-1D51-4300-A45B-DB4CF84E19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4078926"/>
      </p:ext>
    </p:extLst>
  </p:cSld>
  <p:clrMapOvr>
    <a:masterClrMapping/>
  </p:clrMapOvr>
  <mc:AlternateContent xmlns:mc="http://schemas.openxmlformats.org/markup-compatibility/2006">
    <mc:Choice xmlns:p14="http://schemas.microsoft.com/office/powerpoint/2010/main" Requires="p14">
      <p:transition spd="slow" p14:dur="2000" advTm="56852"/>
    </mc:Choice>
    <mc:Fallback>
      <p:transition spd="slow" advTm="56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4A3E7-19F3-419F-980B-52716D015517}"/>
              </a:ext>
            </a:extLst>
          </p:cNvPr>
          <p:cNvSpPr>
            <a:spLocks noGrp="1"/>
          </p:cNvSpPr>
          <p:nvPr>
            <p:ph type="title"/>
          </p:nvPr>
        </p:nvSpPr>
        <p:spPr/>
        <p:txBody>
          <a:bodyPr/>
          <a:lstStyle/>
          <a:p>
            <a:r>
              <a:rPr lang="en-US" dirty="0"/>
              <a:t>Apple digital IDs </a:t>
            </a:r>
          </a:p>
        </p:txBody>
      </p:sp>
      <p:pic>
        <p:nvPicPr>
          <p:cNvPr id="5" name="Content Placeholder 4">
            <a:extLst>
              <a:ext uri="{FF2B5EF4-FFF2-40B4-BE49-F238E27FC236}">
                <a16:creationId xmlns:a16="http://schemas.microsoft.com/office/drawing/2014/main" id="{ABE5D157-A377-4893-9A81-E991B607ACD9}"/>
              </a:ext>
            </a:extLst>
          </p:cNvPr>
          <p:cNvPicPr>
            <a:picLocks noGrp="1" noChangeAspect="1"/>
          </p:cNvPicPr>
          <p:nvPr>
            <p:ph idx="1"/>
          </p:nvPr>
        </p:nvPicPr>
        <p:blipFill>
          <a:blip r:embed="rId4"/>
          <a:stretch>
            <a:fillRect/>
          </a:stretch>
        </p:blipFill>
        <p:spPr>
          <a:xfrm>
            <a:off x="685800" y="530225"/>
            <a:ext cx="7772400" cy="4727575"/>
          </a:xfrm>
        </p:spPr>
      </p:pic>
      <p:pic>
        <p:nvPicPr>
          <p:cNvPr id="3" name="Audio 2">
            <a:hlinkClick r:id="" action="ppaction://media"/>
            <a:extLst>
              <a:ext uri="{FF2B5EF4-FFF2-40B4-BE49-F238E27FC236}">
                <a16:creationId xmlns:a16="http://schemas.microsoft.com/office/drawing/2014/main" id="{164E978D-C7D0-4A91-A6D5-03B083F92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25453708"/>
      </p:ext>
    </p:extLst>
  </p:cSld>
  <p:clrMapOvr>
    <a:masterClrMapping/>
  </p:clrMapOvr>
  <mc:AlternateContent xmlns:mc="http://schemas.openxmlformats.org/markup-compatibility/2006">
    <mc:Choice xmlns:p14="http://schemas.microsoft.com/office/powerpoint/2010/main" Requires="p14">
      <p:transition spd="slow" p14:dur="2000" advTm="19259"/>
    </mc:Choice>
    <mc:Fallback>
      <p:transition spd="slow" advTm="19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64BD8-F48E-45AC-AE3B-BC33E6ADF20C}"/>
              </a:ext>
            </a:extLst>
          </p:cNvPr>
          <p:cNvSpPr>
            <a:spLocks noGrp="1"/>
          </p:cNvSpPr>
          <p:nvPr>
            <p:ph type="title"/>
          </p:nvPr>
        </p:nvSpPr>
        <p:spPr/>
        <p:txBody>
          <a:bodyPr/>
          <a:lstStyle/>
          <a:p>
            <a:r>
              <a:rPr lang="en-US" dirty="0"/>
              <a:t>Apple digital IDs</a:t>
            </a:r>
          </a:p>
        </p:txBody>
      </p:sp>
      <p:sp>
        <p:nvSpPr>
          <p:cNvPr id="3" name="Content Placeholder 2">
            <a:extLst>
              <a:ext uri="{FF2B5EF4-FFF2-40B4-BE49-F238E27FC236}">
                <a16:creationId xmlns:a16="http://schemas.microsoft.com/office/drawing/2014/main" id="{271F8AA2-ADED-40A3-91E0-0192EC452F71}"/>
              </a:ext>
            </a:extLst>
          </p:cNvPr>
          <p:cNvSpPr>
            <a:spLocks noGrp="1"/>
          </p:cNvSpPr>
          <p:nvPr>
            <p:ph idx="1"/>
          </p:nvPr>
        </p:nvSpPr>
        <p:spPr>
          <a:xfrm>
            <a:off x="502920" y="530352"/>
            <a:ext cx="8183880" cy="4956048"/>
          </a:xfrm>
        </p:spPr>
        <p:txBody>
          <a:bodyPr>
            <a:normAutofit fontScale="77500" lnSpcReduction="20000"/>
          </a:bodyPr>
          <a:lstStyle/>
          <a:p>
            <a:r>
              <a:rPr lang="en-US" dirty="0"/>
              <a:t>Security &amp; privacy </a:t>
            </a:r>
          </a:p>
          <a:p>
            <a:pPr marL="0" indent="0">
              <a:buNone/>
            </a:pPr>
            <a:r>
              <a:rPr lang="en-US" dirty="0"/>
              <a:t>   Over physical IDs</a:t>
            </a:r>
          </a:p>
          <a:p>
            <a:r>
              <a:rPr lang="en-US" dirty="0"/>
              <a:t>Arizona</a:t>
            </a:r>
          </a:p>
          <a:p>
            <a:r>
              <a:rPr lang="en-US" dirty="0"/>
              <a:t>Soon? Colorado</a:t>
            </a:r>
          </a:p>
          <a:p>
            <a:r>
              <a:rPr lang="en-US" dirty="0"/>
              <a:t>Connecticut</a:t>
            </a:r>
          </a:p>
          <a:p>
            <a:r>
              <a:rPr lang="en-US" dirty="0"/>
              <a:t>Georgia</a:t>
            </a:r>
          </a:p>
          <a:p>
            <a:r>
              <a:rPr lang="en-US" dirty="0"/>
              <a:t>Hawaii</a:t>
            </a:r>
          </a:p>
          <a:p>
            <a:r>
              <a:rPr lang="en-US" dirty="0"/>
              <a:t>Iowa</a:t>
            </a:r>
          </a:p>
          <a:p>
            <a:r>
              <a:rPr lang="en-US" dirty="0"/>
              <a:t>Kentucky</a:t>
            </a:r>
          </a:p>
          <a:p>
            <a:r>
              <a:rPr lang="en-US" dirty="0"/>
              <a:t>Maryland</a:t>
            </a:r>
          </a:p>
          <a:p>
            <a:r>
              <a:rPr lang="en-US" dirty="0"/>
              <a:t>Mississippi</a:t>
            </a:r>
          </a:p>
          <a:p>
            <a:r>
              <a:rPr lang="en-US" dirty="0"/>
              <a:t>Ohio</a:t>
            </a:r>
          </a:p>
          <a:p>
            <a:r>
              <a:rPr lang="en-US" dirty="0"/>
              <a:t>Oklahoma</a:t>
            </a:r>
          </a:p>
          <a:p>
            <a:r>
              <a:rPr lang="en-US" dirty="0"/>
              <a:t>Territory of Puerto Rico</a:t>
            </a:r>
          </a:p>
          <a:p>
            <a:r>
              <a:rPr lang="en-US" dirty="0"/>
              <a:t>Utah</a:t>
            </a:r>
          </a:p>
          <a:p>
            <a:pPr marL="0" indent="0">
              <a:buNone/>
            </a:pPr>
            <a:endParaRPr lang="en-US" dirty="0"/>
          </a:p>
        </p:txBody>
      </p:sp>
      <p:pic>
        <p:nvPicPr>
          <p:cNvPr id="4" name="Audio 3">
            <a:hlinkClick r:id="" action="ppaction://media"/>
            <a:extLst>
              <a:ext uri="{FF2B5EF4-FFF2-40B4-BE49-F238E27FC236}">
                <a16:creationId xmlns:a16="http://schemas.microsoft.com/office/drawing/2014/main" id="{79BE28DB-54D0-4E4C-924E-783DFD026CA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94581569"/>
      </p:ext>
    </p:extLst>
  </p:cSld>
  <p:clrMapOvr>
    <a:masterClrMapping/>
  </p:clrMapOvr>
  <mc:AlternateContent xmlns:mc="http://schemas.openxmlformats.org/markup-compatibility/2006">
    <mc:Choice xmlns:p14="http://schemas.microsoft.com/office/powerpoint/2010/main" Requires="p14">
      <p:transition spd="slow" p14:dur="2000" advTm="49119"/>
    </mc:Choice>
    <mc:Fallback>
      <p:transition spd="slow" advTm="49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70388-BBFF-41F8-907C-65D0E9C4C038}"/>
              </a:ext>
            </a:extLst>
          </p:cNvPr>
          <p:cNvSpPr>
            <a:spLocks noGrp="1"/>
          </p:cNvSpPr>
          <p:nvPr>
            <p:ph type="title"/>
          </p:nvPr>
        </p:nvSpPr>
        <p:spPr>
          <a:xfrm>
            <a:off x="502920" y="5410200"/>
            <a:ext cx="8183880" cy="633984"/>
          </a:xfrm>
        </p:spPr>
        <p:txBody>
          <a:bodyPr>
            <a:normAutofit fontScale="90000"/>
          </a:bodyPr>
          <a:lstStyle/>
          <a:p>
            <a:r>
              <a:rPr lang="en-US" dirty="0"/>
              <a:t>Apple digital IDs</a:t>
            </a:r>
          </a:p>
        </p:txBody>
      </p:sp>
      <p:sp>
        <p:nvSpPr>
          <p:cNvPr id="3" name="Content Placeholder 2">
            <a:extLst>
              <a:ext uri="{FF2B5EF4-FFF2-40B4-BE49-F238E27FC236}">
                <a16:creationId xmlns:a16="http://schemas.microsoft.com/office/drawing/2014/main" id="{B5972B48-5309-41E8-9FC0-60923C20371A}"/>
              </a:ext>
            </a:extLst>
          </p:cNvPr>
          <p:cNvSpPr>
            <a:spLocks noGrp="1"/>
          </p:cNvSpPr>
          <p:nvPr>
            <p:ph idx="1"/>
          </p:nvPr>
        </p:nvSpPr>
        <p:spPr>
          <a:xfrm>
            <a:off x="502920" y="530352"/>
            <a:ext cx="8183880" cy="4879848"/>
          </a:xfrm>
        </p:spPr>
        <p:txBody>
          <a:bodyPr>
            <a:normAutofit fontScale="92500" lnSpcReduction="20000"/>
          </a:bodyPr>
          <a:lstStyle/>
          <a:p>
            <a:r>
              <a:rPr lang="en-US" dirty="0"/>
              <a:t>iPhone 8 or later  iOS 15.4</a:t>
            </a:r>
          </a:p>
          <a:p>
            <a:r>
              <a:rPr lang="en-US" dirty="0"/>
              <a:t>Apple watch series 4 or later watchOS 8.4</a:t>
            </a:r>
          </a:p>
          <a:p>
            <a:r>
              <a:rPr lang="en-US" dirty="0"/>
              <a:t>Wallet App</a:t>
            </a:r>
          </a:p>
          <a:p>
            <a:pPr marL="0" indent="0">
              <a:buNone/>
            </a:pPr>
            <a:r>
              <a:rPr lang="en-US" dirty="0"/>
              <a:t>   Drivers License  or  State ID</a:t>
            </a:r>
          </a:p>
          <a:p>
            <a:pPr marL="0" indent="0">
              <a:buNone/>
            </a:pPr>
            <a:r>
              <a:rPr lang="en-US" dirty="0"/>
              <a:t>   Add to iPhone and Apple Watch</a:t>
            </a:r>
          </a:p>
          <a:p>
            <a:pPr marL="0" indent="0">
              <a:buNone/>
            </a:pPr>
            <a:r>
              <a:rPr lang="en-US" dirty="0"/>
              <a:t>   Add to iPhone</a:t>
            </a:r>
          </a:p>
          <a:p>
            <a:pPr marL="0" indent="0">
              <a:buNone/>
            </a:pPr>
            <a:r>
              <a:rPr lang="en-US" dirty="0"/>
              <a:t> Logon to state DMV to authorize</a:t>
            </a:r>
          </a:p>
          <a:p>
            <a:pPr marL="0" indent="0">
              <a:buNone/>
            </a:pPr>
            <a:r>
              <a:rPr lang="en-US" dirty="0"/>
              <a:t> Take selfie  Scan Front &amp; Back</a:t>
            </a:r>
          </a:p>
          <a:p>
            <a:pPr marL="0" indent="0">
              <a:buNone/>
            </a:pPr>
            <a:r>
              <a:rPr lang="en-US" dirty="0"/>
              <a:t> Secure transfer to state agency</a:t>
            </a:r>
          </a:p>
          <a:p>
            <a:pPr marL="0" indent="0">
              <a:buNone/>
            </a:pPr>
            <a:r>
              <a:rPr lang="en-US" dirty="0"/>
              <a:t> State defined head or other movements</a:t>
            </a:r>
          </a:p>
          <a:p>
            <a:r>
              <a:rPr lang="en-US" dirty="0"/>
              <a:t>TSA using NFC readers</a:t>
            </a:r>
          </a:p>
          <a:p>
            <a:r>
              <a:rPr lang="en-US" dirty="0"/>
              <a:t>NOT a substitute for having license in owners' possession</a:t>
            </a:r>
          </a:p>
        </p:txBody>
      </p:sp>
      <p:pic>
        <p:nvPicPr>
          <p:cNvPr id="4" name="Audio 3">
            <a:hlinkClick r:id="" action="ppaction://media"/>
            <a:extLst>
              <a:ext uri="{FF2B5EF4-FFF2-40B4-BE49-F238E27FC236}">
                <a16:creationId xmlns:a16="http://schemas.microsoft.com/office/drawing/2014/main" id="{70FC10DA-4EC7-41A1-A15F-17843D7E6CD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66715358"/>
      </p:ext>
    </p:extLst>
  </p:cSld>
  <p:clrMapOvr>
    <a:masterClrMapping/>
  </p:clrMapOvr>
  <mc:AlternateContent xmlns:mc="http://schemas.openxmlformats.org/markup-compatibility/2006">
    <mc:Choice xmlns:p14="http://schemas.microsoft.com/office/powerpoint/2010/main" Requires="p14">
      <p:transition spd="slow" p14:dur="2000" advTm="113044"/>
    </mc:Choice>
    <mc:Fallback>
      <p:transition spd="slow" advTm="11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34B40-97AB-4431-9C03-1055080BAB21}"/>
              </a:ext>
            </a:extLst>
          </p:cNvPr>
          <p:cNvSpPr>
            <a:spLocks noGrp="1"/>
          </p:cNvSpPr>
          <p:nvPr>
            <p:ph type="title"/>
          </p:nvPr>
        </p:nvSpPr>
        <p:spPr/>
        <p:txBody>
          <a:bodyPr/>
          <a:lstStyle/>
          <a:p>
            <a:r>
              <a:rPr lang="en-US" dirty="0"/>
              <a:t>Apple digital ID</a:t>
            </a:r>
          </a:p>
        </p:txBody>
      </p:sp>
      <p:pic>
        <p:nvPicPr>
          <p:cNvPr id="5" name="Content Placeholder 4">
            <a:extLst>
              <a:ext uri="{FF2B5EF4-FFF2-40B4-BE49-F238E27FC236}">
                <a16:creationId xmlns:a16="http://schemas.microsoft.com/office/drawing/2014/main" id="{D1D595CD-C322-4C03-B63F-A480225D9F41}"/>
              </a:ext>
            </a:extLst>
          </p:cNvPr>
          <p:cNvPicPr>
            <a:picLocks noGrp="1" noChangeAspect="1"/>
          </p:cNvPicPr>
          <p:nvPr>
            <p:ph idx="1"/>
          </p:nvPr>
        </p:nvPicPr>
        <p:blipFill>
          <a:blip r:embed="rId4"/>
          <a:stretch>
            <a:fillRect/>
          </a:stretch>
        </p:blipFill>
        <p:spPr>
          <a:xfrm>
            <a:off x="685800" y="609600"/>
            <a:ext cx="7086600" cy="4187825"/>
          </a:xfrm>
        </p:spPr>
      </p:pic>
      <p:pic>
        <p:nvPicPr>
          <p:cNvPr id="3" name="Audio 2">
            <a:hlinkClick r:id="" action="ppaction://media"/>
            <a:extLst>
              <a:ext uri="{FF2B5EF4-FFF2-40B4-BE49-F238E27FC236}">
                <a16:creationId xmlns:a16="http://schemas.microsoft.com/office/drawing/2014/main" id="{A4FD66DB-6A26-437D-A64A-79E2FF39B7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3671887"/>
      </p:ext>
    </p:extLst>
  </p:cSld>
  <p:clrMapOvr>
    <a:masterClrMapping/>
  </p:clrMapOvr>
  <mc:AlternateContent xmlns:mc="http://schemas.openxmlformats.org/markup-compatibility/2006">
    <mc:Choice xmlns:p14="http://schemas.microsoft.com/office/powerpoint/2010/main" Requires="p14">
      <p:transition spd="slow" p14:dur="2000" advTm="13013"/>
    </mc:Choice>
    <mc:Fallback>
      <p:transition spd="slow" advTm="1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15.1|16|9.2|8.8|25.1|17.7|33.6|24.7|25.6|34.7|73.7|34.3"/>
</p:tagLst>
</file>

<file path=ppt/tags/tag2.xml><?xml version="1.0" encoding="utf-8"?>
<p:tagLst xmlns:a="http://schemas.openxmlformats.org/drawingml/2006/main" xmlns:r="http://schemas.openxmlformats.org/officeDocument/2006/relationships" xmlns:p="http://schemas.openxmlformats.org/presentationml/2006/main">
  <p:tag name="TIMING" val="|1.5|33.4"/>
</p:tagLst>
</file>

<file path=ppt/tags/tag3.xml><?xml version="1.0" encoding="utf-8"?>
<p:tagLst xmlns:a="http://schemas.openxmlformats.org/drawingml/2006/main" xmlns:r="http://schemas.openxmlformats.org/officeDocument/2006/relationships" xmlns:p="http://schemas.openxmlformats.org/presentationml/2006/main">
  <p:tag name="TIMING" val="|0.8|12.3|13.5|8.5|4.8|1.7|5.9|8.2|4.9|8|36.7"/>
</p:tagLst>
</file>

<file path=ppt/tags/tag4.xml><?xml version="1.0" encoding="utf-8"?>
<p:tagLst xmlns:a="http://schemas.openxmlformats.org/drawingml/2006/main" xmlns:r="http://schemas.openxmlformats.org/officeDocument/2006/relationships" xmlns:p="http://schemas.openxmlformats.org/presentationml/2006/main">
  <p:tag name="TIMING" val="|1|39.2|14.9|14.2"/>
</p:tagLst>
</file>

<file path=ppt/tags/tag5.xml><?xml version="1.0" encoding="utf-8"?>
<p:tagLst xmlns:a="http://schemas.openxmlformats.org/drawingml/2006/main" xmlns:r="http://schemas.openxmlformats.org/officeDocument/2006/relationships" xmlns:p="http://schemas.openxmlformats.org/presentationml/2006/main">
  <p:tag name="TIMING" val="|0.7|21.6|10.1|24.1"/>
</p:tagLst>
</file>

<file path=ppt/tags/tag6.xml><?xml version="1.0" encoding="utf-8"?>
<p:tagLst xmlns:a="http://schemas.openxmlformats.org/drawingml/2006/main" xmlns:r="http://schemas.openxmlformats.org/officeDocument/2006/relationships" xmlns:p="http://schemas.openxmlformats.org/presentationml/2006/main">
  <p:tag name="TIMING" val="|0.8|24.4|45.2|23.4|11|59.9|30.4|67.1|14.3|3.6|17.1|28.5"/>
</p:tagLst>
</file>

<file path=ppt/tags/tag7.xml><?xml version="1.0" encoding="utf-8"?>
<p:tagLst xmlns:a="http://schemas.openxmlformats.org/drawingml/2006/main" xmlns:r="http://schemas.openxmlformats.org/officeDocument/2006/relationships" xmlns:p="http://schemas.openxmlformats.org/presentationml/2006/main">
  <p:tag name="TIMING" val="|7.2|40|50.4"/>
</p:tagLst>
</file>

<file path=ppt/tags/tag8.xml><?xml version="1.0" encoding="utf-8"?>
<p:tagLst xmlns:a="http://schemas.openxmlformats.org/drawingml/2006/main" xmlns:r="http://schemas.openxmlformats.org/officeDocument/2006/relationships" xmlns:p="http://schemas.openxmlformats.org/presentationml/2006/main">
  <p:tag name="TIMING" val="|1|5.3|1.7|14.2|29.7|5.5|3.1|7|64"/>
</p:tagLst>
</file>

<file path=ppt/tags/tag9.xml><?xml version="1.0" encoding="utf-8"?>
<p:tagLst xmlns:a="http://schemas.openxmlformats.org/drawingml/2006/main" xmlns:r="http://schemas.openxmlformats.org/officeDocument/2006/relationships" xmlns:p="http://schemas.openxmlformats.org/presentationml/2006/main">
  <p:tag name="TIMING" val="|32.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9BD64F"/>
      </a:hlink>
      <a:folHlink>
        <a:srgbClr val="5B951C"/>
      </a:folHlink>
    </a:clrScheme>
    <a:fontScheme name="Aspect">
      <a:majorFont>
        <a:latin typeface="Verdana"/>
        <a:ea typeface=""/>
        <a:cs typeface=""/>
        <a:font script="Jpan" typeface="ＭＳ ゴシック"/>
        <a:font script="Hang" typeface="굴림"/>
        <a:font script="Hans" typeface="黑体"/>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宋体"/>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500" cap="flat" cmpd="sng" algn="ctr">
          <a:solidFill>
            <a:schemeClr val="phClr">
              <a:satMod val="150000"/>
            </a:schemeClr>
          </a:solidFill>
          <a:prstDash val="solid"/>
        </a:ln>
        <a:ln w="50800" cap="flat" cmpd="thickThin"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45000"/>
                <a:satMod val="150000"/>
              </a:schemeClr>
            </a:gs>
            <a:gs pos="35000">
              <a:schemeClr val="phClr">
                <a:shade val="70000"/>
                <a:satMod val="155000"/>
              </a:schemeClr>
            </a:gs>
            <a:gs pos="100000">
              <a:schemeClr val="phClr">
                <a:tint val="90000"/>
                <a:satMod val="175000"/>
              </a:schemeClr>
            </a:gs>
          </a:gsLst>
          <a:lin ang="16200000" scaled="0"/>
        </a:gradFill>
        <a:blipFill>
          <a:blip xmlns:r="http://schemas.openxmlformats.org/officeDocument/2006/relationships" r:embed="rId1">
            <a:duotone>
              <a:schemeClr val="phClr">
                <a:shade val="0"/>
                <a:satMod val="350000"/>
              </a:schemeClr>
              <a:schemeClr val="phClr">
                <a:tint val="80000"/>
              </a:schemeClr>
            </a:duotone>
          </a:blip>
          <a:tile tx="0" ty="0" sx="75000" sy="75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3C36621-6C65-4A61-A938-FD74A2B05B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1014</Words>
  <Application>Microsoft Office PowerPoint</Application>
  <PresentationFormat>On-screen Show (4:3)</PresentationFormat>
  <Paragraphs>235</Paragraphs>
  <Slides>43</Slides>
  <Notes>2</Notes>
  <HiddenSlides>0</HiddenSlides>
  <MMClips>43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Calibri</vt:lpstr>
      <vt:lpstr>Verdana</vt:lpstr>
      <vt:lpstr>Wingdings 2</vt:lpstr>
      <vt:lpstr>Aspect</vt:lpstr>
      <vt:lpstr>Sun City Computer Club</vt:lpstr>
      <vt:lpstr>Audio Recording In Progress    SIG attendees are required to be members of the chartered club sponsoring that SIG. Sun City Community Association By-law  </vt:lpstr>
      <vt:lpstr>Presenter???</vt:lpstr>
      <vt:lpstr>Current Issues</vt:lpstr>
      <vt:lpstr>Apple Beta</vt:lpstr>
      <vt:lpstr>Apple digital IDs </vt:lpstr>
      <vt:lpstr>Apple digital IDs</vt:lpstr>
      <vt:lpstr>Apple digital IDs</vt:lpstr>
      <vt:lpstr>Apple digital ID</vt:lpstr>
      <vt:lpstr>Apple digital ID</vt:lpstr>
      <vt:lpstr>Browser in the Browser</vt:lpstr>
      <vt:lpstr>Browser in the Browser</vt:lpstr>
      <vt:lpstr>ATM Switch Attack</vt:lpstr>
      <vt:lpstr>PowerPoint Presentation</vt:lpstr>
      <vt:lpstr>Critical Infrastructure</vt:lpstr>
      <vt:lpstr>Current Issues</vt:lpstr>
      <vt:lpstr>Current Issues</vt:lpstr>
      <vt:lpstr>Wyze Internet connected web cams</vt:lpstr>
      <vt:lpstr>Chrome OS Version 100</vt:lpstr>
      <vt:lpstr>Chrome OS version 100</vt:lpstr>
      <vt:lpstr>Chrome OS Creating Personal GIFs</vt:lpstr>
      <vt:lpstr>Current Issues</vt:lpstr>
      <vt:lpstr>PowerPoint Presentation</vt:lpstr>
      <vt:lpstr>PowerPoint Presentation</vt:lpstr>
      <vt:lpstr>PowerPoint Presentation</vt:lpstr>
      <vt:lpstr>Alexa?</vt:lpstr>
      <vt:lpstr>Alexa Drop In   setup</vt:lpstr>
      <vt:lpstr>Smart Speakers</vt:lpstr>
      <vt:lpstr>Borat RAT malware</vt:lpstr>
      <vt:lpstr>PowerPoint Presentation</vt:lpstr>
      <vt:lpstr>PowerPoint Presentation</vt:lpstr>
      <vt:lpstr>Car Key Fobs</vt:lpstr>
      <vt:lpstr>Cyber Security SIG updates</vt:lpstr>
      <vt:lpstr>Cyber Security SIG updates</vt:lpstr>
      <vt:lpstr>PowerPoint Presentation</vt:lpstr>
      <vt:lpstr>Mobile App   Sun City CA</vt:lpstr>
      <vt:lpstr>Open Menu button</vt:lpstr>
      <vt:lpstr>Select the CA site </vt:lpstr>
      <vt:lpstr>PowerPoint Presentation</vt:lpstr>
      <vt:lpstr>PowerPoint Presentation</vt:lpstr>
      <vt:lpstr>PowerPoint Presentation</vt:lpstr>
      <vt:lpstr>Current Issues</vt:lpstr>
      <vt:lpstr>SCCCCyber@gmail.com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2016-08-18T19:42:09Z</dcterms:created>
  <dcterms:modified xsi:type="dcterms:W3CDTF">2022-04-07T22:02:58Z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TC101671289990</vt:lpwstr>
  </property>
</Properties>
</file>